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8" r:id="rId3"/>
    <p:sldId id="259" r:id="rId4"/>
    <p:sldId id="277" r:id="rId5"/>
    <p:sldId id="263" r:id="rId6"/>
    <p:sldId id="264" r:id="rId7"/>
    <p:sldId id="260" r:id="rId8"/>
    <p:sldId id="266" r:id="rId9"/>
    <p:sldId id="265" r:id="rId10"/>
    <p:sldId id="278" r:id="rId11"/>
    <p:sldId id="279" r:id="rId12"/>
    <p:sldId id="267" r:id="rId13"/>
    <p:sldId id="269" r:id="rId14"/>
    <p:sldId id="268" r:id="rId15"/>
    <p:sldId id="280" r:id="rId16"/>
    <p:sldId id="261" r:id="rId17"/>
    <p:sldId id="257"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355" autoAdjust="0"/>
    <p:restoredTop sz="94660"/>
  </p:normalViewPr>
  <p:slideViewPr>
    <p:cSldViewPr snapToGrid="0">
      <p:cViewPr varScale="1">
        <p:scale>
          <a:sx n="108" d="100"/>
          <a:sy n="108" d="100"/>
        </p:scale>
        <p:origin x="232"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2022/11/4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文本框 3"/>
          <p:cNvSpPr txBox="1"/>
          <p:nvPr/>
        </p:nvSpPr>
        <p:spPr>
          <a:xfrm>
            <a:off x="1501991" y="2156497"/>
            <a:ext cx="10860697" cy="1107996"/>
          </a:xfrm>
          <a:prstGeom prst="rect">
            <a:avLst/>
          </a:prstGeom>
          <a:noFill/>
          <a:ln w="19050">
            <a:noFill/>
            <a:prstDash val="dash"/>
          </a:ln>
          <a:effectLst>
            <a:outerShdw blurRad="50800" dist="38100" dir="5400000" algn="ctr" rotWithShape="0">
              <a:srgbClr val="000000">
                <a:alpha val="43137"/>
              </a:srgbClr>
            </a:outerShdw>
          </a:effectLst>
        </p:spPr>
        <p:txBody>
          <a:bodyPr wrap="square" rtlCol="0">
            <a:spAutoFit/>
          </a:bodyPr>
          <a:lstStyle/>
          <a:p>
            <a:r>
              <a:rPr lang="en-US" altLang="zh-CN" sz="6600" dirty="0">
                <a:latin typeface="Arial Rounded MT Bold" panose="020F0704030504030204" pitchFamily="34" charset="0"/>
                <a:ea typeface="微软雅黑" panose="020B0503020204020204" pitchFamily="34" charset="-122"/>
              </a:rPr>
              <a:t>Hotel</a:t>
            </a:r>
            <a:r>
              <a:rPr lang="zh-CN" altLang="en-US" sz="6600" dirty="0">
                <a:latin typeface="Arial Rounded MT Bold" panose="020F0704030504030204" pitchFamily="34" charset="0"/>
                <a:ea typeface="微软雅黑" panose="020B0503020204020204" pitchFamily="34" charset="-122"/>
              </a:rPr>
              <a:t> </a:t>
            </a:r>
            <a:r>
              <a:rPr lang="en-US" altLang="zh-CN" sz="6600" dirty="0">
                <a:latin typeface="Arial Rounded MT Bold" panose="020F0704030504030204" pitchFamily="34" charset="0"/>
                <a:ea typeface="微软雅黑" panose="020B0503020204020204" pitchFamily="34" charset="-122"/>
              </a:rPr>
              <a:t>Booking</a:t>
            </a:r>
            <a:r>
              <a:rPr lang="zh-CN" altLang="en-US" sz="6600" dirty="0">
                <a:latin typeface="Arial Rounded MT Bold" panose="020F0704030504030204" pitchFamily="34" charset="0"/>
                <a:ea typeface="微软雅黑" panose="020B0503020204020204" pitchFamily="34" charset="-122"/>
              </a:rPr>
              <a:t> </a:t>
            </a:r>
            <a:r>
              <a:rPr lang="en-US" altLang="zh-CN" sz="6600" dirty="0">
                <a:latin typeface="Arial Rounded MT Bold" panose="020F0704030504030204" pitchFamily="34" charset="0"/>
                <a:ea typeface="微软雅黑" panose="020B0503020204020204" pitchFamily="34" charset="-122"/>
              </a:rPr>
              <a:t>Demand</a:t>
            </a:r>
            <a:endParaRPr lang="zh-CN" altLang="en-US" sz="6600" dirty="0">
              <a:latin typeface="Arial Rounded MT Bold" panose="020F0704030504030204" pitchFamily="34" charset="0"/>
              <a:ea typeface="微软雅黑" panose="020B0503020204020204" pitchFamily="34" charset="-122"/>
            </a:endParaRPr>
          </a:p>
        </p:txBody>
      </p:sp>
      <p:sp>
        <p:nvSpPr>
          <p:cNvPr id="5" name="矩形 23"/>
          <p:cNvSpPr>
            <a:spLocks noChangeArrowheads="1"/>
          </p:cNvSpPr>
          <p:nvPr/>
        </p:nvSpPr>
        <p:spPr bwMode="auto">
          <a:xfrm>
            <a:off x="1501991" y="3429000"/>
            <a:ext cx="4594009" cy="558294"/>
          </a:xfrm>
          <a:prstGeom prst="rect">
            <a:avLst/>
          </a:prstGeom>
          <a:noFill/>
          <a:ln>
            <a:noFill/>
          </a:ln>
        </p:spPr>
        <p:txBody>
          <a:bodyPr wrap="square">
            <a:spAutoFit/>
          </a:bodyPr>
          <a:lstStyle/>
          <a:p>
            <a:pPr>
              <a:lnSpc>
                <a:spcPct val="200000"/>
              </a:lnSpc>
            </a:pPr>
            <a:r>
              <a:rPr lang="en-US" altLang="zh-CN" dirty="0">
                <a:solidFill>
                  <a:srgbClr val="4C686C"/>
                </a:solidFill>
                <a:latin typeface="Arial Rounded MT Bold" panose="020F0704030504030204" pitchFamily="34" charset="0"/>
                <a:ea typeface="微软雅黑" panose="020B0503020204020204" pitchFamily="34" charset="-122"/>
              </a:rPr>
              <a:t>Created</a:t>
            </a:r>
            <a:r>
              <a:rPr lang="zh-CN" altLang="en-US" dirty="0">
                <a:solidFill>
                  <a:srgbClr val="4C686C"/>
                </a:solidFill>
                <a:latin typeface="Arial Rounded MT Bold" panose="020F0704030504030204" pitchFamily="34" charset="0"/>
                <a:ea typeface="微软雅黑" panose="020B0503020204020204" pitchFamily="34" charset="-122"/>
              </a:rPr>
              <a:t> </a:t>
            </a:r>
            <a:r>
              <a:rPr lang="en-US" altLang="zh-CN" dirty="0">
                <a:solidFill>
                  <a:srgbClr val="4C686C"/>
                </a:solidFill>
                <a:latin typeface="Arial Rounded MT Bold" panose="020F0704030504030204" pitchFamily="34" charset="0"/>
                <a:ea typeface="微软雅黑" panose="020B0503020204020204" pitchFamily="34" charset="-122"/>
              </a:rPr>
              <a:t>by</a:t>
            </a:r>
            <a:r>
              <a:rPr lang="zh-CN" altLang="en-US" dirty="0">
                <a:solidFill>
                  <a:srgbClr val="4C686C"/>
                </a:solidFill>
                <a:latin typeface="Arial Rounded MT Bold" panose="020F0704030504030204" pitchFamily="34" charset="0"/>
                <a:ea typeface="微软雅黑" panose="020B0503020204020204" pitchFamily="34" charset="-122"/>
              </a:rPr>
              <a:t> </a:t>
            </a:r>
            <a:r>
              <a:rPr lang="en-US" altLang="zh-CN" dirty="0" err="1">
                <a:solidFill>
                  <a:srgbClr val="4C686C"/>
                </a:solidFill>
                <a:latin typeface="Arial Rounded MT Bold" panose="020F0704030504030204" pitchFamily="34" charset="0"/>
                <a:ea typeface="微软雅黑" panose="020B0503020204020204" pitchFamily="34" charset="-122"/>
              </a:rPr>
              <a:t>Qiqi</a:t>
            </a:r>
            <a:r>
              <a:rPr lang="en-US" altLang="zh-CN" dirty="0">
                <a:solidFill>
                  <a:srgbClr val="4C686C"/>
                </a:solidFill>
                <a:latin typeface="Arial Rounded MT Bold" panose="020F0704030504030204" pitchFamily="34" charset="0"/>
                <a:ea typeface="微软雅黑" panose="020B0503020204020204" pitchFamily="34" charset="-122"/>
              </a:rPr>
              <a:t> Yu and Yi Shi (Team 25).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iterate type="lt">
                                    <p:tmPct val="10000"/>
                                  </p:iterate>
                                  <p:childTnLst>
                                    <p:set>
                                      <p:cBhvr>
                                        <p:cTn id="11" dur="1" fill="hold">
                                          <p:stCondLst>
                                            <p:cond delay="0"/>
                                          </p:stCondLst>
                                        </p:cTn>
                                        <p:tgtEl>
                                          <p:spTgt spid="5"/>
                                        </p:tgtEl>
                                        <p:attrNameLst>
                                          <p:attrName>style.visibility</p:attrName>
                                        </p:attrNameLst>
                                      </p:cBhvr>
                                      <p:to>
                                        <p:strVal val="visible"/>
                                      </p:to>
                                    </p:set>
                                    <p:animEffect transition="in" filter="fade">
                                      <p:cBhvr>
                                        <p:cTn id="12" dur="250"/>
                                        <p:tgtEl>
                                          <p:spTgt spid="5"/>
                                        </p:tgtEl>
                                      </p:cBhvr>
                                    </p:animEffect>
                                    <p:anim calcmode="lin" valueType="num">
                                      <p:cBhvr>
                                        <p:cTn id="13" dur="250" fill="hold"/>
                                        <p:tgtEl>
                                          <p:spTgt spid="5"/>
                                        </p:tgtEl>
                                        <p:attrNameLst>
                                          <p:attrName>ppt_x</p:attrName>
                                        </p:attrNameLst>
                                      </p:cBhvr>
                                      <p:tavLst>
                                        <p:tav tm="0">
                                          <p:val>
                                            <p:strVal val="#ppt_x"/>
                                          </p:val>
                                        </p:tav>
                                        <p:tav tm="100000">
                                          <p:val>
                                            <p:strVal val="#ppt_x"/>
                                          </p:val>
                                        </p:tav>
                                      </p:tavLst>
                                    </p:anim>
                                    <p:anim calcmode="lin" valueType="num">
                                      <p:cBhvr>
                                        <p:cTn id="14"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FFDD5EF-29B9-C3AF-B6F1-42093E9EBD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4649"/>
            <a:ext cx="12374880" cy="6187537"/>
          </a:xfrm>
          <a:prstGeom prst="rect">
            <a:avLst/>
          </a:prstGeom>
        </p:spPr>
      </p:pic>
      <p:sp>
        <p:nvSpPr>
          <p:cNvPr id="5" name="文本框 4">
            <a:extLst>
              <a:ext uri="{FF2B5EF4-FFF2-40B4-BE49-F238E27FC236}">
                <a16:creationId xmlns:a16="http://schemas.microsoft.com/office/drawing/2014/main" id="{7E906FA5-2665-8D72-69EA-1CD15A8E1E2B}"/>
              </a:ext>
            </a:extLst>
          </p:cNvPr>
          <p:cNvSpPr txBox="1"/>
          <p:nvPr/>
        </p:nvSpPr>
        <p:spPr>
          <a:xfrm>
            <a:off x="1423416" y="5699722"/>
            <a:ext cx="9345168" cy="923330"/>
          </a:xfrm>
          <a:prstGeom prst="rect">
            <a:avLst/>
          </a:prstGeom>
          <a:noFill/>
        </p:spPr>
        <p:txBody>
          <a:bodyPr wrap="square" rtlCol="0">
            <a:spAutoFit/>
          </a:bodyPr>
          <a:lstStyle/>
          <a:p>
            <a:r>
              <a:rPr lang="en" altLang="zh-CN" b="0" i="0" u="none" strike="noStrike" dirty="0">
                <a:solidFill>
                  <a:srgbClr val="2A2B2E"/>
                </a:solidFill>
                <a:effectLst/>
                <a:latin typeface="Arial Rounded MT Bold" panose="020F0704030504030204" pitchFamily="34" charset="0"/>
                <a:ea typeface="PingFang SC" panose="020B0400000000000000" pitchFamily="34" charset="-122"/>
              </a:rPr>
              <a:t>Both</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 altLang="zh-CN" b="0" i="0" u="none" strike="noStrike" dirty="0">
                <a:solidFill>
                  <a:srgbClr val="2A2B2E"/>
                </a:solidFill>
                <a:effectLst/>
                <a:latin typeface="Arial Rounded MT Bold" panose="020F0704030504030204" pitchFamily="34" charset="0"/>
                <a:ea typeface="PingFang SC" panose="020B0400000000000000" pitchFamily="34" charset="-122"/>
              </a:rPr>
              <a:t>arrivals per year and arrivals per month in</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US" altLang="zh-CN" dirty="0">
                <a:solidFill>
                  <a:srgbClr val="2A2B2E"/>
                </a:solidFill>
                <a:latin typeface="Arial Rounded MT Bold" panose="020F0704030504030204" pitchFamily="34" charset="0"/>
                <a:ea typeface="PingFang SC" panose="020B0400000000000000" pitchFamily="34" charset="-122"/>
              </a:rPr>
              <a:t>c</a:t>
            </a:r>
            <a:r>
              <a:rPr lang="en-US" altLang="zh-CN" b="0" i="0" u="none" strike="noStrike" dirty="0">
                <a:solidFill>
                  <a:srgbClr val="2A2B2E"/>
                </a:solidFill>
                <a:effectLst/>
                <a:latin typeface="Arial Rounded MT Bold" panose="020F0704030504030204" pitchFamily="34" charset="0"/>
                <a:ea typeface="PingFang SC" panose="020B0400000000000000" pitchFamily="34" charset="-122"/>
              </a:rPr>
              <a:t>ity</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US" altLang="zh-CN" b="0" i="0" u="none" strike="noStrike" dirty="0">
                <a:solidFill>
                  <a:srgbClr val="2A2B2E"/>
                </a:solidFill>
                <a:effectLst/>
                <a:latin typeface="Arial Rounded MT Bold" panose="020F0704030504030204" pitchFamily="34" charset="0"/>
                <a:ea typeface="PingFang SC" panose="020B0400000000000000" pitchFamily="34" charset="-122"/>
              </a:rPr>
              <a:t>hotel</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US" altLang="zh-CN" b="0" i="0" u="none" strike="noStrike" dirty="0">
                <a:solidFill>
                  <a:srgbClr val="2A2B2E"/>
                </a:solidFill>
                <a:effectLst/>
                <a:latin typeface="Arial Rounded MT Bold" panose="020F0704030504030204" pitchFamily="34" charset="0"/>
                <a:ea typeface="PingFang SC" panose="020B0400000000000000" pitchFamily="34" charset="-122"/>
              </a:rPr>
              <a:t>are</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US" altLang="zh-CN" b="0" i="0" u="none" strike="noStrike" dirty="0">
                <a:solidFill>
                  <a:srgbClr val="2A2B2E"/>
                </a:solidFill>
                <a:effectLst/>
                <a:latin typeface="Arial Rounded MT Bold" panose="020F0704030504030204" pitchFamily="34" charset="0"/>
                <a:ea typeface="PingFang SC" panose="020B0400000000000000" pitchFamily="34" charset="-122"/>
              </a:rPr>
              <a:t>more</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 altLang="zh-CN" b="0" i="0" u="none" strike="noStrike" dirty="0">
                <a:solidFill>
                  <a:srgbClr val="2A2B2E"/>
                </a:solidFill>
                <a:effectLst/>
                <a:latin typeface="Arial Rounded MT Bold" panose="020F0704030504030204" pitchFamily="34" charset="0"/>
                <a:ea typeface="PingFang SC" panose="020B0400000000000000" pitchFamily="34" charset="-122"/>
              </a:rPr>
              <a:t>than those</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US" altLang="zh-CN" b="0" i="0" u="none" strike="noStrike" dirty="0">
                <a:solidFill>
                  <a:srgbClr val="2A2B2E"/>
                </a:solidFill>
                <a:effectLst/>
                <a:latin typeface="Arial Rounded MT Bold" panose="020F0704030504030204" pitchFamily="34" charset="0"/>
                <a:ea typeface="PingFang SC" panose="020B0400000000000000" pitchFamily="34" charset="-122"/>
              </a:rPr>
              <a:t>in</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 altLang="zh-CN" b="0" i="0" u="none" strike="noStrike" dirty="0">
                <a:solidFill>
                  <a:srgbClr val="2A2B2E"/>
                </a:solidFill>
                <a:effectLst/>
                <a:latin typeface="Arial Rounded MT Bold" panose="020F0704030504030204" pitchFamily="34" charset="0"/>
                <a:ea typeface="PingFang SC" panose="020B0400000000000000" pitchFamily="34" charset="-122"/>
              </a:rPr>
              <a:t>resort hotel.</a:t>
            </a:r>
          </a:p>
          <a:p>
            <a:r>
              <a:rPr kumimoji="1" lang="en-US" altLang="zh-CN" dirty="0">
                <a:solidFill>
                  <a:schemeClr val="accent2">
                    <a:lumMod val="75000"/>
                  </a:schemeClr>
                </a:solidFill>
                <a:latin typeface="Arial Rounded MT Bold" panose="020F0704030504030204" pitchFamily="34" charset="0"/>
              </a:rPr>
              <a:t>In every dimension of time, city hotel are more popular.</a:t>
            </a:r>
            <a:endParaRPr kumimoji="1" lang="zh-CN" altLang="en-US" dirty="0">
              <a:solidFill>
                <a:schemeClr val="accent2">
                  <a:lumMod val="75000"/>
                </a:schemeClr>
              </a:solidFill>
              <a:latin typeface="Arial Rounded MT Bold" panose="020F0704030504030204" pitchFamily="34" charset="0"/>
            </a:endParaRPr>
          </a:p>
        </p:txBody>
      </p:sp>
    </p:spTree>
    <p:extLst>
      <p:ext uri="{BB962C8B-B14F-4D97-AF65-F5344CB8AC3E}">
        <p14:creationId xmlns:p14="http://schemas.microsoft.com/office/powerpoint/2010/main" val="31275441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D9C82B8F-40DF-429B-7AB4-806505F412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607128" cy="6858000"/>
          </a:xfrm>
          <a:prstGeom prst="rect">
            <a:avLst/>
          </a:prstGeom>
        </p:spPr>
      </p:pic>
      <p:sp>
        <p:nvSpPr>
          <p:cNvPr id="5" name="文本框 4">
            <a:extLst>
              <a:ext uri="{FF2B5EF4-FFF2-40B4-BE49-F238E27FC236}">
                <a16:creationId xmlns:a16="http://schemas.microsoft.com/office/drawing/2014/main" id="{68A6113B-07E8-C964-BCCA-BAF68A0D5BA9}"/>
              </a:ext>
            </a:extLst>
          </p:cNvPr>
          <p:cNvSpPr txBox="1"/>
          <p:nvPr/>
        </p:nvSpPr>
        <p:spPr>
          <a:xfrm>
            <a:off x="7845552" y="2596896"/>
            <a:ext cx="3566160" cy="2677656"/>
          </a:xfrm>
          <a:prstGeom prst="rect">
            <a:avLst/>
          </a:prstGeom>
          <a:noFill/>
        </p:spPr>
        <p:txBody>
          <a:bodyPr wrap="square" rtlCol="0">
            <a:spAutoFit/>
          </a:bodyPr>
          <a:lstStyle/>
          <a:p>
            <a:pPr algn="l"/>
            <a:r>
              <a:rPr lang="en" altLang="zh-CN" sz="2800" b="0" i="0" u="none" strike="noStrike" dirty="0">
                <a:solidFill>
                  <a:srgbClr val="2A2B2E"/>
                </a:solidFill>
                <a:effectLst/>
                <a:latin typeface="Arial Rounded MT Bold" panose="020F0704030504030204" pitchFamily="34" charset="0"/>
                <a:ea typeface="PingFang SC" panose="020B0400000000000000" pitchFamily="34" charset="-122"/>
              </a:rPr>
              <a:t>The number of people who have not cancelled is</a:t>
            </a:r>
            <a:r>
              <a:rPr lang="zh-CN" altLang="en-US" sz="2800" b="0" i="0" u="none" strike="noStrike" dirty="0">
                <a:solidFill>
                  <a:srgbClr val="2A2B2E"/>
                </a:solidFill>
                <a:effectLst/>
                <a:latin typeface="Arial Rounded MT Bold" panose="020F0704030504030204" pitchFamily="34" charset="0"/>
                <a:ea typeface="PingFang SC" panose="020B0400000000000000" pitchFamily="34" charset="-122"/>
              </a:rPr>
              <a:t> </a:t>
            </a:r>
            <a:r>
              <a:rPr lang="en" altLang="zh-CN" sz="2800" b="0" i="0" u="none" strike="noStrike" dirty="0">
                <a:solidFill>
                  <a:srgbClr val="2A2B2E"/>
                </a:solidFill>
                <a:effectLst/>
                <a:latin typeface="Arial Rounded MT Bold" panose="020F0704030504030204" pitchFamily="34" charset="0"/>
                <a:ea typeface="PingFang SC" panose="020B0400000000000000" pitchFamily="34" charset="-122"/>
              </a:rPr>
              <a:t>more than the number who have cancelled</a:t>
            </a:r>
            <a:r>
              <a:rPr lang="en-US" altLang="zh-CN" sz="2800" dirty="0">
                <a:solidFill>
                  <a:srgbClr val="2A2B2E"/>
                </a:solidFill>
                <a:latin typeface="Arial Rounded MT Bold" panose="020F0704030504030204" pitchFamily="34" charset="0"/>
                <a:ea typeface="PingFang SC" panose="020B0400000000000000" pitchFamily="34" charset="-122"/>
              </a:rPr>
              <a:t>.</a:t>
            </a:r>
            <a:endParaRPr lang="en" altLang="zh-CN" sz="2800" b="0" i="0" u="none" strike="noStrike" dirty="0">
              <a:solidFill>
                <a:srgbClr val="2A2B2E"/>
              </a:solidFill>
              <a:effectLst/>
              <a:latin typeface="Arial Rounded MT Bold" panose="020F0704030504030204" pitchFamily="34" charset="0"/>
              <a:ea typeface="PingFang SC" panose="020B0400000000000000" pitchFamily="34" charset="-122"/>
            </a:endParaRPr>
          </a:p>
        </p:txBody>
      </p:sp>
    </p:spTree>
    <p:extLst>
      <p:ext uri="{BB962C8B-B14F-4D97-AF65-F5344CB8AC3E}">
        <p14:creationId xmlns:p14="http://schemas.microsoft.com/office/powerpoint/2010/main" val="32894037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BF1AA6D-8264-81E3-8C38-A36097EAA8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072" y="292608"/>
            <a:ext cx="12582144" cy="5303520"/>
          </a:xfrm>
          <a:prstGeom prst="rect">
            <a:avLst/>
          </a:prstGeom>
        </p:spPr>
      </p:pic>
      <p:sp>
        <p:nvSpPr>
          <p:cNvPr id="9" name="文本框 8">
            <a:extLst>
              <a:ext uri="{FF2B5EF4-FFF2-40B4-BE49-F238E27FC236}">
                <a16:creationId xmlns:a16="http://schemas.microsoft.com/office/drawing/2014/main" id="{0BF49B31-66BF-BB23-E3AB-1F346E93E9E2}"/>
              </a:ext>
            </a:extLst>
          </p:cNvPr>
          <p:cNvSpPr txBox="1"/>
          <p:nvPr/>
        </p:nvSpPr>
        <p:spPr>
          <a:xfrm>
            <a:off x="914400" y="5857506"/>
            <a:ext cx="7772400" cy="707886"/>
          </a:xfrm>
          <a:prstGeom prst="rect">
            <a:avLst/>
          </a:prstGeom>
          <a:noFill/>
        </p:spPr>
        <p:txBody>
          <a:bodyPr wrap="square" rtlCol="0">
            <a:spAutoFit/>
          </a:bodyPr>
          <a:lstStyle/>
          <a:p>
            <a:r>
              <a:rPr kumimoji="1" lang="en" altLang="zh-CN" sz="2000" dirty="0">
                <a:latin typeface="Arial Rounded MT Bold" panose="020F0704030504030204" pitchFamily="34" charset="0"/>
              </a:rPr>
              <a:t>Weekday night stays were more in city hotel.</a:t>
            </a:r>
          </a:p>
          <a:p>
            <a:r>
              <a:rPr kumimoji="1" lang="en" altLang="zh-CN" sz="2000" dirty="0">
                <a:latin typeface="Arial Rounded MT Bold" panose="020F0704030504030204" pitchFamily="34" charset="0"/>
              </a:rPr>
              <a:t>Most of weekday nights which are booked are not canceled.</a:t>
            </a:r>
            <a:endParaRPr kumimoji="1" lang="zh-CN" altLang="en-US" sz="2000" dirty="0">
              <a:latin typeface="Arial Rounded MT Bold" panose="020F070403050403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2387AD1-F89C-10F0-9588-D6C48D0B9D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657"/>
            <a:ext cx="12192000" cy="4970417"/>
          </a:xfrm>
          <a:prstGeom prst="rect">
            <a:avLst/>
          </a:prstGeom>
        </p:spPr>
      </p:pic>
      <p:sp>
        <p:nvSpPr>
          <p:cNvPr id="7" name="文本框 6">
            <a:extLst>
              <a:ext uri="{FF2B5EF4-FFF2-40B4-BE49-F238E27FC236}">
                <a16:creationId xmlns:a16="http://schemas.microsoft.com/office/drawing/2014/main" id="{D02369F8-6B15-B6CD-8A29-6BB9B3F34DA4}"/>
              </a:ext>
            </a:extLst>
          </p:cNvPr>
          <p:cNvSpPr txBox="1"/>
          <p:nvPr/>
        </p:nvSpPr>
        <p:spPr>
          <a:xfrm>
            <a:off x="864761" y="4970417"/>
            <a:ext cx="7296912" cy="646331"/>
          </a:xfrm>
          <a:prstGeom prst="rect">
            <a:avLst/>
          </a:prstGeom>
          <a:noFill/>
        </p:spPr>
        <p:txBody>
          <a:bodyPr wrap="square" rtlCol="0">
            <a:spAutoFit/>
          </a:bodyPr>
          <a:lstStyle/>
          <a:p>
            <a:r>
              <a:rPr kumimoji="1" lang="en" altLang="zh-CN" dirty="0">
                <a:latin typeface="Arial Rounded MT Bold" panose="020F0704030504030204" pitchFamily="34" charset="0"/>
              </a:rPr>
              <a:t>Most of the weekend nights are booked in city hotel.</a:t>
            </a:r>
          </a:p>
          <a:p>
            <a:r>
              <a:rPr kumimoji="1" lang="en" altLang="zh-CN" dirty="0">
                <a:latin typeface="Arial Rounded MT Bold" panose="020F0704030504030204" pitchFamily="34" charset="0"/>
              </a:rPr>
              <a:t>Most of weekend nights which are booked are not canceled</a:t>
            </a:r>
            <a:r>
              <a:rPr kumimoji="1" lang="en" altLang="zh-CN" dirty="0"/>
              <a:t>.</a:t>
            </a:r>
            <a:endParaRPr kumimoji="1" lang="zh-CN" altLang="en-US" dirty="0"/>
          </a:p>
        </p:txBody>
      </p:sp>
      <p:sp>
        <p:nvSpPr>
          <p:cNvPr id="2" name="文本框 1">
            <a:extLst>
              <a:ext uri="{FF2B5EF4-FFF2-40B4-BE49-F238E27FC236}">
                <a16:creationId xmlns:a16="http://schemas.microsoft.com/office/drawing/2014/main" id="{55E50811-2886-F691-C665-53600D209FAA}"/>
              </a:ext>
            </a:extLst>
          </p:cNvPr>
          <p:cNvSpPr txBox="1"/>
          <p:nvPr/>
        </p:nvSpPr>
        <p:spPr>
          <a:xfrm>
            <a:off x="864761" y="5858691"/>
            <a:ext cx="9966960" cy="400110"/>
          </a:xfrm>
          <a:prstGeom prst="rect">
            <a:avLst/>
          </a:prstGeom>
          <a:noFill/>
        </p:spPr>
        <p:txBody>
          <a:bodyPr wrap="square" rtlCol="0">
            <a:spAutoFit/>
          </a:bodyPr>
          <a:lstStyle/>
          <a:p>
            <a:r>
              <a:rPr lang="en-US" altLang="zh-CN" sz="2000" dirty="0">
                <a:solidFill>
                  <a:schemeClr val="accent2">
                    <a:lumMod val="75000"/>
                  </a:schemeClr>
                </a:solidFill>
                <a:latin typeface="Arial Rounded MT Bold" panose="020F0704030504030204" pitchFamily="34" charset="0"/>
              </a:rPr>
              <a:t>Weekends or weekdays do not affect the number of stays or cancellation rates.</a:t>
            </a:r>
            <a:endParaRPr lang="zh-CN" altLang="en-US" sz="2000" dirty="0">
              <a:solidFill>
                <a:schemeClr val="accent2">
                  <a:lumMod val="75000"/>
                </a:schemeClr>
              </a:solidFill>
              <a:latin typeface="Arial Rounded MT Bold" panose="020F070403050403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6715B49-3471-B76C-CE45-BC20AEFDAD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73" y="0"/>
            <a:ext cx="8963443" cy="5906942"/>
          </a:xfrm>
          <a:prstGeom prst="rect">
            <a:avLst/>
          </a:prstGeom>
        </p:spPr>
      </p:pic>
      <p:sp>
        <p:nvSpPr>
          <p:cNvPr id="2" name="文本框 1">
            <a:extLst>
              <a:ext uri="{FF2B5EF4-FFF2-40B4-BE49-F238E27FC236}">
                <a16:creationId xmlns:a16="http://schemas.microsoft.com/office/drawing/2014/main" id="{E8F47A67-586E-86F0-22EE-7CD68F329501}"/>
              </a:ext>
            </a:extLst>
          </p:cNvPr>
          <p:cNvSpPr txBox="1"/>
          <p:nvPr/>
        </p:nvSpPr>
        <p:spPr>
          <a:xfrm>
            <a:off x="8419171" y="2093744"/>
            <a:ext cx="3196684" cy="646331"/>
          </a:xfrm>
          <a:prstGeom prst="rect">
            <a:avLst/>
          </a:prstGeom>
          <a:noFill/>
        </p:spPr>
        <p:txBody>
          <a:bodyPr wrap="square" rtlCol="0">
            <a:spAutoFit/>
          </a:bodyPr>
          <a:lstStyle/>
          <a:p>
            <a:r>
              <a:rPr kumimoji="1" lang="en-US" altLang="zh-CN" dirty="0">
                <a:latin typeface="Arial Rounded MT Bold" panose="020F0704030504030204" pitchFamily="34" charset="0"/>
              </a:rPr>
              <a:t>Here</a:t>
            </a:r>
            <a:r>
              <a:rPr kumimoji="1" lang="zh-CN" altLang="en-US" dirty="0">
                <a:latin typeface="Arial Rounded MT Bold" panose="020F0704030504030204" pitchFamily="34" charset="0"/>
              </a:rPr>
              <a:t> </a:t>
            </a:r>
            <a:r>
              <a:rPr kumimoji="1" lang="en-US" altLang="zh-CN" dirty="0">
                <a:latin typeface="Arial Rounded MT Bold" panose="020F0704030504030204" pitchFamily="34" charset="0"/>
              </a:rPr>
              <a:t>price</a:t>
            </a:r>
            <a:r>
              <a:rPr kumimoji="1" lang="zh-CN" altLang="en-US" dirty="0">
                <a:latin typeface="Arial Rounded MT Bold" panose="020F0704030504030204" pitchFamily="34" charset="0"/>
              </a:rPr>
              <a:t> </a:t>
            </a:r>
            <a:r>
              <a:rPr kumimoji="1" lang="en-US" altLang="zh-CN" dirty="0">
                <a:latin typeface="Arial Rounded MT Bold" panose="020F0704030504030204" pitchFamily="34" charset="0"/>
              </a:rPr>
              <a:t>is</a:t>
            </a:r>
            <a:r>
              <a:rPr kumimoji="1" lang="zh-CN" altLang="en-US" dirty="0">
                <a:latin typeface="Arial Rounded MT Bold" panose="020F0704030504030204" pitchFamily="34" charset="0"/>
              </a:rPr>
              <a:t> </a:t>
            </a:r>
            <a:r>
              <a:rPr kumimoji="1" lang="en-US" altLang="zh-CN" dirty="0">
                <a:latin typeface="Arial Rounded MT Bold" panose="020F0704030504030204" pitchFamily="34" charset="0"/>
              </a:rPr>
              <a:t>represented</a:t>
            </a:r>
            <a:r>
              <a:rPr kumimoji="1" lang="zh-CN" altLang="en-US" dirty="0">
                <a:latin typeface="Arial Rounded MT Bold" panose="020F0704030504030204" pitchFamily="34" charset="0"/>
              </a:rPr>
              <a:t> </a:t>
            </a:r>
            <a:r>
              <a:rPr kumimoji="1" lang="en-US" altLang="zh-CN" dirty="0">
                <a:latin typeface="Arial Rounded MT Bold" panose="020F0704030504030204" pitchFamily="34" charset="0"/>
              </a:rPr>
              <a:t>by</a:t>
            </a:r>
            <a:r>
              <a:rPr kumimoji="1" lang="zh-CN" altLang="en-US" dirty="0">
                <a:latin typeface="Arial Rounded MT Bold" panose="020F0704030504030204" pitchFamily="34" charset="0"/>
              </a:rPr>
              <a:t> </a:t>
            </a:r>
            <a:r>
              <a:rPr kumimoji="1" lang="en-US" altLang="zh-CN" dirty="0">
                <a:latin typeface="Arial Rounded MT Bold" panose="020F0704030504030204" pitchFamily="34" charset="0"/>
              </a:rPr>
              <a:t>average</a:t>
            </a:r>
            <a:r>
              <a:rPr kumimoji="1" lang="zh-CN" altLang="en-US" dirty="0">
                <a:latin typeface="Arial Rounded MT Bold" panose="020F0704030504030204" pitchFamily="34" charset="0"/>
              </a:rPr>
              <a:t> </a:t>
            </a:r>
            <a:r>
              <a:rPr kumimoji="1" lang="en-US" altLang="zh-CN" dirty="0">
                <a:latin typeface="Arial Rounded MT Bold" panose="020F0704030504030204" pitchFamily="34" charset="0"/>
              </a:rPr>
              <a:t>daily</a:t>
            </a:r>
            <a:r>
              <a:rPr kumimoji="1" lang="zh-CN" altLang="en-US" dirty="0">
                <a:latin typeface="Arial Rounded MT Bold" panose="020F0704030504030204" pitchFamily="34" charset="0"/>
              </a:rPr>
              <a:t> </a:t>
            </a:r>
            <a:r>
              <a:rPr kumimoji="1" lang="en-US" altLang="zh-CN" dirty="0">
                <a:latin typeface="Arial Rounded MT Bold" panose="020F0704030504030204" pitchFamily="34" charset="0"/>
              </a:rPr>
              <a:t>rate.</a:t>
            </a:r>
            <a:endParaRPr kumimoji="1" lang="zh-CN" altLang="en-US" dirty="0">
              <a:latin typeface="Arial Rounded MT Bold" panose="020F0704030504030204" pitchFamily="34" charset="0"/>
            </a:endParaRPr>
          </a:p>
        </p:txBody>
      </p:sp>
      <p:sp>
        <p:nvSpPr>
          <p:cNvPr id="4" name="文本框 3">
            <a:extLst>
              <a:ext uri="{FF2B5EF4-FFF2-40B4-BE49-F238E27FC236}">
                <a16:creationId xmlns:a16="http://schemas.microsoft.com/office/drawing/2014/main" id="{0A67415E-48C9-A674-59E7-8D6896986BE8}"/>
              </a:ext>
            </a:extLst>
          </p:cNvPr>
          <p:cNvSpPr txBox="1"/>
          <p:nvPr/>
        </p:nvSpPr>
        <p:spPr>
          <a:xfrm>
            <a:off x="8419171" y="3261503"/>
            <a:ext cx="3984704" cy="923330"/>
          </a:xfrm>
          <a:prstGeom prst="rect">
            <a:avLst/>
          </a:prstGeom>
          <a:noFill/>
        </p:spPr>
        <p:txBody>
          <a:bodyPr wrap="square" rtlCol="0">
            <a:spAutoFit/>
          </a:bodyPr>
          <a:lstStyle/>
          <a:p>
            <a:r>
              <a:rPr kumimoji="1" lang="en-US" altLang="zh-CN" dirty="0">
                <a:latin typeface="Arial Rounded MT Bold" panose="020F0704030504030204" pitchFamily="34" charset="0"/>
              </a:rPr>
              <a:t>Average daily rate = </a:t>
            </a:r>
          </a:p>
          <a:p>
            <a:r>
              <a:rPr kumimoji="1" lang="en-US" altLang="zh-CN" dirty="0">
                <a:latin typeface="Arial Rounded MT Bold" panose="020F0704030504030204" pitchFamily="34" charset="0"/>
              </a:rPr>
              <a:t>sum of all loading transactions / </a:t>
            </a:r>
          </a:p>
          <a:p>
            <a:r>
              <a:rPr kumimoji="1" lang="en-US" altLang="zh-CN" dirty="0">
                <a:latin typeface="Arial Rounded MT Bold" panose="020F0704030504030204" pitchFamily="34" charset="0"/>
              </a:rPr>
              <a:t>total number of staying nights </a:t>
            </a:r>
            <a:endParaRPr kumimoji="1" lang="zh-CN" altLang="en-US" dirty="0">
              <a:latin typeface="Arial Rounded MT Bold" panose="020F0704030504030204" pitchFamily="34" charset="0"/>
            </a:endParaRPr>
          </a:p>
        </p:txBody>
      </p:sp>
      <p:sp>
        <p:nvSpPr>
          <p:cNvPr id="5" name="文本框 4">
            <a:extLst>
              <a:ext uri="{FF2B5EF4-FFF2-40B4-BE49-F238E27FC236}">
                <a16:creationId xmlns:a16="http://schemas.microsoft.com/office/drawing/2014/main" id="{04A5DB71-3736-EADF-145A-8B0BC0E5D63E}"/>
              </a:ext>
            </a:extLst>
          </p:cNvPr>
          <p:cNvSpPr txBox="1"/>
          <p:nvPr/>
        </p:nvSpPr>
        <p:spPr>
          <a:xfrm>
            <a:off x="825190" y="5926040"/>
            <a:ext cx="9879981" cy="646331"/>
          </a:xfrm>
          <a:prstGeom prst="rect">
            <a:avLst/>
          </a:prstGeom>
          <a:noFill/>
        </p:spPr>
        <p:txBody>
          <a:bodyPr wrap="square" rtlCol="0">
            <a:spAutoFit/>
          </a:bodyPr>
          <a:lstStyle/>
          <a:p>
            <a:r>
              <a:rPr lang="en" altLang="zh-CN" b="0" i="0" u="none" strike="noStrike" dirty="0">
                <a:solidFill>
                  <a:srgbClr val="2A2B2E"/>
                </a:solidFill>
                <a:effectLst/>
                <a:latin typeface="Arial Rounded MT Bold" panose="020F0704030504030204" pitchFamily="34" charset="0"/>
                <a:ea typeface="PingFang SC" panose="020B0400000000000000" pitchFamily="34" charset="-122"/>
              </a:rPr>
              <a:t>The change trend of the number of arrivals per</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US" altLang="zh-CN" b="0" i="0" u="none" strike="noStrike" dirty="0">
                <a:solidFill>
                  <a:srgbClr val="2A2B2E"/>
                </a:solidFill>
                <a:effectLst/>
                <a:latin typeface="Arial Rounded MT Bold" panose="020F0704030504030204" pitchFamily="34" charset="0"/>
                <a:ea typeface="PingFang SC" panose="020B0400000000000000" pitchFamily="34" charset="-122"/>
              </a:rPr>
              <a:t>month</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US" altLang="zh-CN" b="0" i="0" u="none" strike="noStrike" dirty="0">
                <a:solidFill>
                  <a:srgbClr val="2A2B2E"/>
                </a:solidFill>
                <a:effectLst/>
                <a:latin typeface="Arial Rounded MT Bold" panose="020F0704030504030204" pitchFamily="34" charset="0"/>
                <a:ea typeface="PingFang SC" panose="020B0400000000000000" pitchFamily="34" charset="-122"/>
              </a:rPr>
              <a:t>in</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US" altLang="zh-CN" b="0" i="0" u="none" strike="noStrike" dirty="0">
                <a:solidFill>
                  <a:srgbClr val="2A2B2E"/>
                </a:solidFill>
                <a:effectLst/>
                <a:latin typeface="Arial Rounded MT Bold" panose="020F0704030504030204" pitchFamily="34" charset="0"/>
                <a:ea typeface="PingFang SC" panose="020B0400000000000000" pitchFamily="34" charset="-122"/>
              </a:rPr>
              <a:t>two</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US" altLang="zh-CN" b="0" i="0" u="none" strike="noStrike" dirty="0">
                <a:solidFill>
                  <a:srgbClr val="2A2B2E"/>
                </a:solidFill>
                <a:effectLst/>
                <a:latin typeface="Arial Rounded MT Bold" panose="020F0704030504030204" pitchFamily="34" charset="0"/>
                <a:ea typeface="PingFang SC" panose="020B0400000000000000" pitchFamily="34" charset="-122"/>
              </a:rPr>
              <a:t>hotels</a:t>
            </a:r>
            <a:r>
              <a:rPr lang="zh-CN" altLang="en-US" b="0" i="0" u="none" strike="noStrike" dirty="0">
                <a:solidFill>
                  <a:srgbClr val="2A2B2E"/>
                </a:solidFill>
                <a:effectLst/>
                <a:latin typeface="Arial Rounded MT Bold" panose="020F0704030504030204" pitchFamily="34" charset="0"/>
                <a:ea typeface="PingFang SC" panose="020B0400000000000000" pitchFamily="34" charset="-122"/>
              </a:rPr>
              <a:t> </a:t>
            </a:r>
            <a:r>
              <a:rPr lang="en" altLang="zh-CN" b="0" i="0" u="none" strike="noStrike" dirty="0">
                <a:solidFill>
                  <a:srgbClr val="2A2B2E"/>
                </a:solidFill>
                <a:effectLst/>
                <a:latin typeface="Arial Rounded MT Bold" panose="020F0704030504030204" pitchFamily="34" charset="0"/>
                <a:ea typeface="PingFang SC" panose="020B0400000000000000" pitchFamily="34" charset="-122"/>
              </a:rPr>
              <a:t>is first increasing and then decreasing, reaching the maximum in August.</a:t>
            </a:r>
            <a:endParaRPr kumimoji="1" lang="zh-CN" altLang="en-US" dirty="0">
              <a:latin typeface="Arial Rounded MT Bold" panose="020F070403050403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1FB6A9F-7EA5-E54F-AC1A-9E03FA5B8D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080702" cy="6274981"/>
          </a:xfrm>
          <a:prstGeom prst="rect">
            <a:avLst/>
          </a:prstGeom>
        </p:spPr>
      </p:pic>
      <p:sp>
        <p:nvSpPr>
          <p:cNvPr id="5" name="文本框 4">
            <a:extLst>
              <a:ext uri="{FF2B5EF4-FFF2-40B4-BE49-F238E27FC236}">
                <a16:creationId xmlns:a16="http://schemas.microsoft.com/office/drawing/2014/main" id="{02014949-FF56-03A5-3BD6-3BC54C4CB9E7}"/>
              </a:ext>
            </a:extLst>
          </p:cNvPr>
          <p:cNvSpPr txBox="1"/>
          <p:nvPr/>
        </p:nvSpPr>
        <p:spPr>
          <a:xfrm>
            <a:off x="9388882" y="583019"/>
            <a:ext cx="2593321" cy="4001095"/>
          </a:xfrm>
          <a:prstGeom prst="rect">
            <a:avLst/>
          </a:prstGeom>
          <a:noFill/>
        </p:spPr>
        <p:txBody>
          <a:bodyPr wrap="square" rtlCol="0">
            <a:spAutoFit/>
          </a:bodyPr>
          <a:lstStyle/>
          <a:p>
            <a:r>
              <a:rPr lang="en" altLang="zh-CN" b="0" i="0" u="none" strike="noStrike" dirty="0">
                <a:solidFill>
                  <a:srgbClr val="2A2B2E"/>
                </a:solidFill>
                <a:effectLst/>
                <a:latin typeface="Arial Rounded MT Bold" panose="020F0704030504030204" pitchFamily="34" charset="0"/>
                <a:ea typeface="PingFang SC" panose="020B0400000000000000" pitchFamily="34" charset="-122"/>
              </a:rPr>
              <a:t>The change trend of the average daily rate of resort hotel is basically consistent with the number of arrivals per month, while the change of average daily rate of city hotel is not obvious.</a:t>
            </a:r>
          </a:p>
          <a:p>
            <a:r>
              <a:rPr lang="en" altLang="zh-CN" b="0" i="0" u="none" strike="noStrike" dirty="0">
                <a:solidFill>
                  <a:srgbClr val="2A2B2E"/>
                </a:solidFill>
                <a:effectLst/>
                <a:latin typeface="Arial Rounded MT Bold" panose="020F0704030504030204" pitchFamily="34" charset="0"/>
                <a:ea typeface="PingFang SC" panose="020B0400000000000000" pitchFamily="34" charset="-122"/>
              </a:rPr>
              <a:t>So at least for resort hotels, the higher the number of arrivals, the higher the price</a:t>
            </a:r>
            <a:r>
              <a:rPr kumimoji="1" lang="en-US" altLang="zh-CN" sz="2000" dirty="0">
                <a:solidFill>
                  <a:srgbClr val="2A2B2E"/>
                </a:solidFill>
                <a:latin typeface="Arial Rounded MT Bold" panose="020F0704030504030204" pitchFamily="34" charset="0"/>
                <a:ea typeface="PingFang SC" panose="020B0400000000000000" pitchFamily="34" charset="-122"/>
              </a:rPr>
              <a:t>.</a:t>
            </a:r>
            <a:endParaRPr lang="en" altLang="zh-CN" b="0" i="0" u="none" strike="noStrike" dirty="0">
              <a:solidFill>
                <a:srgbClr val="2A2B2E"/>
              </a:solidFill>
              <a:effectLst/>
              <a:latin typeface="Arial Rounded MT Bold" panose="020F0704030504030204" pitchFamily="34" charset="0"/>
              <a:ea typeface="PingFang SC" panose="020B0400000000000000" pitchFamily="34" charset="-122"/>
            </a:endParaRPr>
          </a:p>
        </p:txBody>
      </p:sp>
      <p:sp>
        <p:nvSpPr>
          <p:cNvPr id="2" name="文本框 1">
            <a:extLst>
              <a:ext uri="{FF2B5EF4-FFF2-40B4-BE49-F238E27FC236}">
                <a16:creationId xmlns:a16="http://schemas.microsoft.com/office/drawing/2014/main" id="{1167A282-B912-0BC5-9581-42AFDFE584EF}"/>
              </a:ext>
            </a:extLst>
          </p:cNvPr>
          <p:cNvSpPr txBox="1"/>
          <p:nvPr/>
        </p:nvSpPr>
        <p:spPr>
          <a:xfrm>
            <a:off x="808247" y="5537544"/>
            <a:ext cx="10080702" cy="1200329"/>
          </a:xfrm>
          <a:prstGeom prst="rect">
            <a:avLst/>
          </a:prstGeom>
          <a:noFill/>
        </p:spPr>
        <p:txBody>
          <a:bodyPr wrap="square" rtlCol="0">
            <a:spAutoFit/>
          </a:bodyPr>
          <a:lstStyle/>
          <a:p>
            <a:r>
              <a:rPr lang="en" altLang="zh-CN" b="0" i="0" u="none" strike="noStrike" dirty="0">
                <a:solidFill>
                  <a:schemeClr val="accent2">
                    <a:lumMod val="75000"/>
                  </a:schemeClr>
                </a:solidFill>
                <a:effectLst/>
                <a:latin typeface="Arial Rounded MT Bold" panose="020F0704030504030204" pitchFamily="34" charset="0"/>
                <a:ea typeface="PingFang SC" panose="020B0400000000000000" pitchFamily="34" charset="-122"/>
              </a:rPr>
              <a:t>Our group speculate</a:t>
            </a:r>
            <a:r>
              <a:rPr lang="zh-CN" altLang="en-US" b="0" i="0" u="none" strike="noStrike" dirty="0">
                <a:solidFill>
                  <a:schemeClr val="accent2">
                    <a:lumMod val="75000"/>
                  </a:schemeClr>
                </a:solidFill>
                <a:effectLst/>
                <a:latin typeface="Arial Rounded MT Bold" panose="020F0704030504030204" pitchFamily="34" charset="0"/>
                <a:ea typeface="PingFang SC" panose="020B0400000000000000" pitchFamily="34" charset="-122"/>
              </a:rPr>
              <a:t> </a:t>
            </a:r>
            <a:r>
              <a:rPr lang="en" altLang="zh-CN" b="0" i="0" u="none" strike="noStrike" dirty="0">
                <a:solidFill>
                  <a:schemeClr val="accent2">
                    <a:lumMod val="75000"/>
                  </a:schemeClr>
                </a:solidFill>
                <a:effectLst/>
                <a:latin typeface="Arial Rounded MT Bold" panose="020F0704030504030204" pitchFamily="34" charset="0"/>
                <a:ea typeface="PingFang SC" panose="020B0400000000000000" pitchFamily="34" charset="-122"/>
              </a:rPr>
              <a:t>that the reason for such a result is that more people choose to go to resort hotel for the summer in August.</a:t>
            </a:r>
          </a:p>
          <a:p>
            <a:r>
              <a:rPr lang="en" altLang="zh-CN" b="0" i="0" u="none" strike="noStrike" dirty="0">
                <a:solidFill>
                  <a:schemeClr val="accent2">
                    <a:lumMod val="75000"/>
                  </a:schemeClr>
                </a:solidFill>
                <a:effectLst/>
                <a:latin typeface="Arial Rounded MT Bold" panose="020F0704030504030204" pitchFamily="34" charset="0"/>
                <a:ea typeface="PingFang SC" panose="020B0400000000000000" pitchFamily="34" charset="-122"/>
              </a:rPr>
              <a:t>Therefore, the owner of resort hotel should pay more attention to the marketing in summer to attract more customers and provide them with better service.</a:t>
            </a:r>
            <a:endParaRPr kumimoji="1" lang="zh-CN" altLang="en-US" dirty="0">
              <a:solidFill>
                <a:schemeClr val="accent2">
                  <a:lumMod val="75000"/>
                </a:schemeClr>
              </a:solidFill>
              <a:latin typeface="Arial Rounded MT Bold" panose="020F0704030504030204" pitchFamily="34" charset="0"/>
            </a:endParaRPr>
          </a:p>
        </p:txBody>
      </p:sp>
    </p:spTree>
    <p:extLst>
      <p:ext uri="{BB962C8B-B14F-4D97-AF65-F5344CB8AC3E}">
        <p14:creationId xmlns:p14="http://schemas.microsoft.com/office/powerpoint/2010/main" val="487309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872197" y="775916"/>
            <a:ext cx="10564837" cy="5135879"/>
            <a:chOff x="872197" y="787791"/>
            <a:chExt cx="10564837" cy="5135879"/>
          </a:xfrm>
        </p:grpSpPr>
        <p:sp>
          <p:nvSpPr>
            <p:cNvPr id="5" name="矩形 4"/>
            <p:cNvSpPr/>
            <p:nvPr/>
          </p:nvSpPr>
          <p:spPr>
            <a:xfrm>
              <a:off x="872197" y="787791"/>
              <a:ext cx="10564837" cy="5135879"/>
            </a:xfrm>
            <a:prstGeom prst="rect">
              <a:avLst/>
            </a:prstGeom>
            <a:solidFill>
              <a:schemeClr val="bg1">
                <a:lumMod val="95000"/>
              </a:schemeClr>
            </a:solidFill>
            <a:ln>
              <a:noFill/>
            </a:ln>
            <a:effectLst>
              <a:outerShdw blurRad="50800" dist="76200" dir="66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41009" y="926836"/>
              <a:ext cx="8651631" cy="4881490"/>
            </a:xfrm>
            <a:prstGeom prst="rect">
              <a:avLst/>
            </a:prstGeom>
            <a:noFill/>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22499" y="549811"/>
            <a:ext cx="5641145" cy="5641145"/>
          </a:xfrm>
          <a:prstGeom prst="rect">
            <a:avLst/>
          </a:prstGeom>
        </p:spPr>
      </p:pic>
      <p:sp>
        <p:nvSpPr>
          <p:cNvPr id="8" name="文本框 7"/>
          <p:cNvSpPr txBox="1"/>
          <p:nvPr/>
        </p:nvSpPr>
        <p:spPr>
          <a:xfrm>
            <a:off x="1545994" y="3575225"/>
            <a:ext cx="3711806" cy="584775"/>
          </a:xfrm>
          <a:prstGeom prst="rect">
            <a:avLst/>
          </a:prstGeom>
          <a:noFill/>
          <a:ln w="19050">
            <a:noFill/>
            <a:prstDash val="dash"/>
          </a:ln>
        </p:spPr>
        <p:txBody>
          <a:bodyPr wrap="square" rtlCol="0">
            <a:spAutoFit/>
          </a:bodyPr>
          <a:lstStyle/>
          <a:p>
            <a:pPr algn="ctr"/>
            <a:r>
              <a:rPr lang="en-US" altLang="zh-CN" sz="3200" dirty="0">
                <a:latin typeface="Impact" panose="020B0806030902050204" pitchFamily="34" charset="0"/>
                <a:ea typeface="微软雅黑" panose="020B0503020204020204" pitchFamily="34" charset="-122"/>
              </a:rPr>
              <a:t>Data</a:t>
            </a:r>
            <a:r>
              <a:rPr lang="zh-CN" altLang="en-US" sz="3200" dirty="0">
                <a:latin typeface="Impact" panose="020B0806030902050204" pitchFamily="34" charset="0"/>
                <a:ea typeface="微软雅黑" panose="020B0503020204020204" pitchFamily="34" charset="-122"/>
              </a:rPr>
              <a:t> </a:t>
            </a:r>
            <a:r>
              <a:rPr lang="en-US" altLang="zh-CN" sz="3200" dirty="0">
                <a:latin typeface="Impact" panose="020B0806030902050204" pitchFamily="34" charset="0"/>
                <a:ea typeface="微软雅黑" panose="020B0503020204020204" pitchFamily="34" charset="-122"/>
              </a:rPr>
              <a:t>app</a:t>
            </a:r>
            <a:r>
              <a:rPr lang="zh-CN" altLang="en-US" sz="3200" dirty="0">
                <a:latin typeface="Impact" panose="020B0806030902050204" pitchFamily="34" charset="0"/>
                <a:ea typeface="微软雅黑" panose="020B0503020204020204" pitchFamily="34" charset="-122"/>
              </a:rPr>
              <a:t> </a:t>
            </a:r>
            <a:r>
              <a:rPr lang="en-US" altLang="zh-CN" sz="3200" dirty="0">
                <a:latin typeface="Impact" panose="020B0806030902050204" pitchFamily="34" charset="0"/>
                <a:ea typeface="微软雅黑" panose="020B0503020204020204" pitchFamily="34" charset="-122"/>
              </a:rPr>
              <a:t>demo</a:t>
            </a:r>
            <a:endParaRPr lang="zh-CN" altLang="en-US" sz="3200" dirty="0">
              <a:latin typeface="Impact" panose="020B0806030902050204" pitchFamily="34" charset="0"/>
              <a:ea typeface="微软雅黑" panose="020B0503020204020204" pitchFamily="34" charset="-122"/>
            </a:endParaRPr>
          </a:p>
        </p:txBody>
      </p:sp>
      <p:cxnSp>
        <p:nvCxnSpPr>
          <p:cNvPr id="9" name="直接连接符 8"/>
          <p:cNvCxnSpPr/>
          <p:nvPr/>
        </p:nvCxnSpPr>
        <p:spPr>
          <a:xfrm>
            <a:off x="2895044" y="4264703"/>
            <a:ext cx="886264" cy="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2601975" y="2305373"/>
            <a:ext cx="1472402" cy="1200329"/>
          </a:xfrm>
          <a:prstGeom prst="rect">
            <a:avLst/>
          </a:prstGeom>
          <a:noFill/>
        </p:spPr>
        <p:txBody>
          <a:bodyPr wrap="square" rtlCol="0">
            <a:spAutoFit/>
          </a:bodyPr>
          <a:lstStyle/>
          <a:p>
            <a:pPr algn="ctr"/>
            <a:r>
              <a:rPr lang="en-US" altLang="zh-CN" sz="7200" dirty="0">
                <a:latin typeface="Impact" panose="020B0806030902050204" pitchFamily="34" charset="0"/>
                <a:ea typeface="微软雅黑 Light" panose="020B0502040204020203" pitchFamily="34" charset="-122"/>
              </a:rPr>
              <a:t>0 3</a:t>
            </a:r>
            <a:endParaRPr lang="zh-CN" altLang="en-US" sz="7200" dirty="0">
              <a:latin typeface="Impact" panose="020B0806030902050204" pitchFamily="34" charset="0"/>
              <a:ea typeface="微软雅黑 Light" panose="020B0502040204020203" pitchFamily="34" charset="-122"/>
            </a:endParaRPr>
          </a:p>
        </p:txBody>
      </p:sp>
      <p:sp>
        <p:nvSpPr>
          <p:cNvPr id="2" name="文本框 1">
            <a:extLst>
              <a:ext uri="{FF2B5EF4-FFF2-40B4-BE49-F238E27FC236}">
                <a16:creationId xmlns:a16="http://schemas.microsoft.com/office/drawing/2014/main" id="{8A7BBDFA-1E84-883E-E9B9-BDCE51FA5AA2}"/>
              </a:ext>
            </a:extLst>
          </p:cNvPr>
          <p:cNvSpPr txBox="1"/>
          <p:nvPr/>
        </p:nvSpPr>
        <p:spPr>
          <a:xfrm>
            <a:off x="1327090" y="4624033"/>
            <a:ext cx="4678536" cy="307777"/>
          </a:xfrm>
          <a:prstGeom prst="rect">
            <a:avLst/>
          </a:prstGeom>
          <a:noFill/>
        </p:spPr>
        <p:txBody>
          <a:bodyPr wrap="square" rtlCol="0">
            <a:spAutoFit/>
          </a:bodyPr>
          <a:lstStyle/>
          <a:p>
            <a:r>
              <a:rPr kumimoji="1" lang="en" altLang="zh-CN" sz="1400" dirty="0">
                <a:latin typeface="Arial Rounded MT Bold" panose="020F0704030504030204" pitchFamily="34" charset="0"/>
              </a:rPr>
              <a:t>daisy77777-final-app-final-y579me.streamlit.app</a:t>
            </a:r>
            <a:endParaRPr kumimoji="1" lang="zh-CN" altLang="en-US" sz="1400" dirty="0">
              <a:latin typeface="Arial Rounded MT Bold" panose="020F07040305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16" presetClass="entr" presetSubtype="21"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arn(inVertic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文本框 3"/>
          <p:cNvSpPr txBox="1"/>
          <p:nvPr/>
        </p:nvSpPr>
        <p:spPr>
          <a:xfrm>
            <a:off x="2022527" y="2507074"/>
            <a:ext cx="8566225" cy="1200329"/>
          </a:xfrm>
          <a:prstGeom prst="rect">
            <a:avLst/>
          </a:prstGeom>
          <a:noFill/>
          <a:ln w="19050">
            <a:noFill/>
            <a:prstDash val="dash"/>
          </a:ln>
          <a:effectLst>
            <a:outerShdw blurRad="50800" dist="38100" dir="5400000" algn="ctr" rotWithShape="0">
              <a:srgbClr val="000000">
                <a:alpha val="43137"/>
              </a:srgbClr>
            </a:outerShdw>
          </a:effectLst>
        </p:spPr>
        <p:txBody>
          <a:bodyPr wrap="square" rtlCol="0">
            <a:spAutoFit/>
          </a:bodyPr>
          <a:lstStyle/>
          <a:p>
            <a:r>
              <a:rPr lang="en-US" altLang="zh-CN" sz="7200" dirty="0">
                <a:solidFill>
                  <a:schemeClr val="bg1"/>
                </a:solidFill>
                <a:latin typeface="Arial Rounded MT Bold" panose="020F0704030504030204" pitchFamily="34" charset="0"/>
                <a:ea typeface="微软雅黑" panose="020B0503020204020204" pitchFamily="34" charset="-122"/>
              </a:rPr>
              <a:t>THANK  YOU</a:t>
            </a:r>
            <a:endParaRPr lang="zh-CN" altLang="en-US" sz="7200" dirty="0">
              <a:solidFill>
                <a:schemeClr val="bg1"/>
              </a:solidFill>
              <a:latin typeface="Arial Rounded MT Bold" panose="020F0704030504030204" pitchFamily="34" charset="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72103" y="3547872"/>
            <a:ext cx="1264947" cy="1200329"/>
          </a:xfrm>
          <a:prstGeom prst="rect">
            <a:avLst/>
          </a:prstGeom>
          <a:noFill/>
        </p:spPr>
        <p:txBody>
          <a:bodyPr wrap="square" rtlCol="0">
            <a:spAutoFit/>
          </a:bodyPr>
          <a:lstStyle/>
          <a:p>
            <a:pPr algn="ctr"/>
            <a:r>
              <a:rPr lang="en-US" altLang="zh-CN" sz="7200" dirty="0">
                <a:latin typeface="Impact" panose="020B0806030902050204" pitchFamily="34" charset="0"/>
                <a:ea typeface="微软雅黑 Light" panose="020B0502040204020203" pitchFamily="34" charset="-122"/>
              </a:rPr>
              <a:t>01</a:t>
            </a:r>
            <a:endParaRPr lang="zh-CN" altLang="en-US" sz="7200" dirty="0">
              <a:latin typeface="Impact" panose="020B0806030902050204" pitchFamily="34" charset="0"/>
              <a:ea typeface="微软雅黑 Light" panose="020B0502040204020203" pitchFamily="34" charset="-122"/>
            </a:endParaRPr>
          </a:p>
        </p:txBody>
      </p:sp>
      <p:sp>
        <p:nvSpPr>
          <p:cNvPr id="5" name="文本框 4"/>
          <p:cNvSpPr txBox="1"/>
          <p:nvPr/>
        </p:nvSpPr>
        <p:spPr>
          <a:xfrm>
            <a:off x="5231603" y="3561940"/>
            <a:ext cx="1451970" cy="1200329"/>
          </a:xfrm>
          <a:prstGeom prst="rect">
            <a:avLst/>
          </a:prstGeom>
          <a:noFill/>
        </p:spPr>
        <p:txBody>
          <a:bodyPr wrap="square" rtlCol="0">
            <a:spAutoFit/>
          </a:bodyPr>
          <a:lstStyle/>
          <a:p>
            <a:pPr algn="ctr"/>
            <a:r>
              <a:rPr lang="en-US" altLang="zh-CN" sz="7200" dirty="0">
                <a:latin typeface="Impact" panose="020B0806030902050204" pitchFamily="34" charset="0"/>
                <a:ea typeface="微软雅黑 Light" panose="020B0502040204020203" pitchFamily="34" charset="-122"/>
              </a:rPr>
              <a:t>02</a:t>
            </a:r>
            <a:endParaRPr lang="zh-CN" altLang="en-US" sz="7200" dirty="0">
              <a:latin typeface="Impact" panose="020B0806030902050204" pitchFamily="34" charset="0"/>
              <a:ea typeface="微软雅黑 Light" panose="020B0502040204020203" pitchFamily="34" charset="-122"/>
            </a:endParaRPr>
          </a:p>
        </p:txBody>
      </p:sp>
      <p:sp>
        <p:nvSpPr>
          <p:cNvPr id="6" name="文本框 5"/>
          <p:cNvSpPr txBox="1"/>
          <p:nvPr/>
        </p:nvSpPr>
        <p:spPr>
          <a:xfrm>
            <a:off x="7831782" y="3561940"/>
            <a:ext cx="1394165" cy="1200329"/>
          </a:xfrm>
          <a:prstGeom prst="rect">
            <a:avLst/>
          </a:prstGeom>
          <a:noFill/>
        </p:spPr>
        <p:txBody>
          <a:bodyPr wrap="square" rtlCol="0">
            <a:spAutoFit/>
          </a:bodyPr>
          <a:lstStyle/>
          <a:p>
            <a:pPr algn="ctr"/>
            <a:r>
              <a:rPr lang="en-US" altLang="zh-CN" sz="7200" dirty="0">
                <a:latin typeface="Impact" panose="020B0806030902050204" pitchFamily="34" charset="0"/>
                <a:ea typeface="微软雅黑 Light" panose="020B0502040204020203" pitchFamily="34" charset="-122"/>
              </a:rPr>
              <a:t>03</a:t>
            </a:r>
            <a:endParaRPr lang="zh-CN" altLang="en-US" sz="7200" dirty="0">
              <a:latin typeface="Impact" panose="020B0806030902050204" pitchFamily="34" charset="0"/>
              <a:ea typeface="微软雅黑 Light" panose="020B0502040204020203" pitchFamily="34" charset="-122"/>
            </a:endParaRPr>
          </a:p>
        </p:txBody>
      </p:sp>
      <p:cxnSp>
        <p:nvCxnSpPr>
          <p:cNvPr id="8" name="直接连接符 7"/>
          <p:cNvCxnSpPr/>
          <p:nvPr/>
        </p:nvCxnSpPr>
        <p:spPr>
          <a:xfrm>
            <a:off x="3011259" y="4542202"/>
            <a:ext cx="872197" cy="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5557512" y="4556270"/>
            <a:ext cx="872197" cy="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131899" y="4562856"/>
            <a:ext cx="872197" cy="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a:spLocks noChangeArrowheads="1"/>
          </p:cNvSpPr>
          <p:nvPr/>
        </p:nvSpPr>
        <p:spPr bwMode="auto">
          <a:xfrm>
            <a:off x="2280695" y="4811962"/>
            <a:ext cx="2168468" cy="400110"/>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000" dirty="0">
                <a:latin typeface="Impact" panose="020B0806030902050204" pitchFamily="34" charset="0"/>
                <a:ea typeface="微软雅黑" panose="020B0503020204020204" pitchFamily="34" charset="-122"/>
              </a:rPr>
              <a:t>Data</a:t>
            </a:r>
            <a:r>
              <a:rPr lang="zh-CN" altLang="en-US" sz="2000" dirty="0">
                <a:latin typeface="Impact" panose="020B0806030902050204" pitchFamily="34" charset="0"/>
                <a:ea typeface="微软雅黑" panose="020B0503020204020204" pitchFamily="34" charset="-122"/>
              </a:rPr>
              <a:t> </a:t>
            </a:r>
            <a:r>
              <a:rPr lang="en-US" altLang="zh-CN" sz="2000" dirty="0">
                <a:latin typeface="Impact" panose="020B0806030902050204" pitchFamily="34" charset="0"/>
                <a:ea typeface="微软雅黑" panose="020B0503020204020204" pitchFamily="34" charset="-122"/>
              </a:rPr>
              <a:t>Set</a:t>
            </a:r>
            <a:endParaRPr lang="zh-CN" altLang="en-US" sz="2000" dirty="0">
              <a:latin typeface="Impact" panose="020B0806030902050204" pitchFamily="34" charset="0"/>
              <a:ea typeface="微软雅黑" panose="020B0503020204020204" pitchFamily="34" charset="-122"/>
            </a:endParaRPr>
          </a:p>
        </p:txBody>
      </p:sp>
      <p:sp>
        <p:nvSpPr>
          <p:cNvPr id="13" name="文本框 12"/>
          <p:cNvSpPr txBox="1">
            <a:spLocks noChangeArrowheads="1"/>
          </p:cNvSpPr>
          <p:nvPr/>
        </p:nvSpPr>
        <p:spPr bwMode="auto">
          <a:xfrm>
            <a:off x="4909009" y="4811962"/>
            <a:ext cx="2168468" cy="400110"/>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000" dirty="0">
                <a:latin typeface="Impact" panose="020B0806030902050204" pitchFamily="34" charset="0"/>
                <a:ea typeface="微软雅黑" panose="020B0503020204020204" pitchFamily="34" charset="-122"/>
                <a:sym typeface="微软雅黑" panose="020B0503020204020204" pitchFamily="34" charset="-122"/>
              </a:rPr>
              <a:t>Questions</a:t>
            </a:r>
            <a:endParaRPr lang="zh-CN" altLang="en-US" sz="2000" dirty="0">
              <a:latin typeface="Impact" panose="020B0806030902050204" pitchFamily="34" charset="0"/>
              <a:ea typeface="微软雅黑" panose="020B0503020204020204" pitchFamily="34" charset="-122"/>
            </a:endParaRPr>
          </a:p>
        </p:txBody>
      </p:sp>
      <p:sp>
        <p:nvSpPr>
          <p:cNvPr id="14" name="文本框 13"/>
          <p:cNvSpPr txBox="1">
            <a:spLocks noChangeArrowheads="1"/>
          </p:cNvSpPr>
          <p:nvPr/>
        </p:nvSpPr>
        <p:spPr bwMode="auto">
          <a:xfrm>
            <a:off x="7537323" y="4811962"/>
            <a:ext cx="2168468" cy="400110"/>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000" dirty="0">
                <a:latin typeface="Impact" panose="020B0806030902050204" pitchFamily="34" charset="0"/>
                <a:ea typeface="微软雅黑" panose="020B0503020204020204" pitchFamily="34" charset="-122"/>
                <a:sym typeface="微软雅黑" panose="020B0503020204020204" pitchFamily="34" charset="-122"/>
              </a:rPr>
              <a:t>Data app demo</a:t>
            </a:r>
            <a:endParaRPr lang="zh-CN" altLang="en-US" sz="2000" dirty="0">
              <a:latin typeface="Impact" panose="020B0806030902050204" pitchFamily="34" charset="0"/>
              <a:ea typeface="微软雅黑" panose="020B0503020204020204" pitchFamily="34" charset="-122"/>
            </a:endParaRPr>
          </a:p>
        </p:txBody>
      </p:sp>
      <p:pic>
        <p:nvPicPr>
          <p:cNvPr id="17" name="图片 16"/>
          <p:cNvPicPr>
            <a:picLocks noChangeAspect="1"/>
          </p:cNvPicPr>
          <p:nvPr/>
        </p:nvPicPr>
        <p:blipFill>
          <a:blip r:embed="rId2"/>
          <a:srcRect r="66667"/>
          <a:stretch>
            <a:fillRect/>
          </a:stretch>
        </p:blipFill>
        <p:spPr>
          <a:xfrm>
            <a:off x="3862965" y="1001856"/>
            <a:ext cx="1376504" cy="1622693"/>
          </a:xfrm>
          <a:prstGeom prst="rect">
            <a:avLst/>
          </a:prstGeom>
        </p:spPr>
      </p:pic>
      <p:pic>
        <p:nvPicPr>
          <p:cNvPr id="18" name="图片 17"/>
          <p:cNvPicPr>
            <a:picLocks noChangeAspect="1"/>
          </p:cNvPicPr>
          <p:nvPr/>
        </p:nvPicPr>
        <p:blipFill>
          <a:blip r:embed="rId3"/>
          <a:srcRect r="66667"/>
          <a:stretch>
            <a:fillRect/>
          </a:stretch>
        </p:blipFill>
        <p:spPr>
          <a:xfrm>
            <a:off x="5307069" y="1001856"/>
            <a:ext cx="1376504" cy="1622693"/>
          </a:xfrm>
          <a:prstGeom prst="rect">
            <a:avLst/>
          </a:prstGeom>
        </p:spPr>
      </p:pic>
      <p:pic>
        <p:nvPicPr>
          <p:cNvPr id="19" name="图片 18"/>
          <p:cNvPicPr>
            <a:picLocks noChangeAspect="1"/>
          </p:cNvPicPr>
          <p:nvPr/>
        </p:nvPicPr>
        <p:blipFill>
          <a:blip r:embed="rId4"/>
          <a:srcRect r="66667"/>
          <a:stretch>
            <a:fillRect/>
          </a:stretch>
        </p:blipFill>
        <p:spPr>
          <a:xfrm>
            <a:off x="6751171" y="1001856"/>
            <a:ext cx="1376504" cy="1622693"/>
          </a:xfrm>
          <a:prstGeom prst="rect">
            <a:avLst/>
          </a:prstGeom>
        </p:spPr>
      </p:pic>
      <p:sp>
        <p:nvSpPr>
          <p:cNvPr id="20" name="文本框 19"/>
          <p:cNvSpPr txBox="1"/>
          <p:nvPr/>
        </p:nvSpPr>
        <p:spPr>
          <a:xfrm>
            <a:off x="4138163" y="1213037"/>
            <a:ext cx="3686179" cy="1200329"/>
          </a:xfrm>
          <a:prstGeom prst="rect">
            <a:avLst/>
          </a:prstGeom>
          <a:noFill/>
          <a:ln w="19050">
            <a:noFill/>
            <a:prstDash val="dash"/>
          </a:ln>
        </p:spPr>
        <p:txBody>
          <a:bodyPr wrap="square" rtlCol="0">
            <a:spAutoFit/>
          </a:bodyPr>
          <a:lstStyle/>
          <a:p>
            <a:pPr algn="ctr"/>
            <a:r>
              <a:rPr lang="en-US" altLang="zh-CN" sz="7200" dirty="0">
                <a:solidFill>
                  <a:schemeClr val="bg1"/>
                </a:solidFill>
                <a:latin typeface="Impact" panose="020B0806030902050204" pitchFamily="34" charset="0"/>
                <a:ea typeface="微软雅黑" panose="020B0503020204020204" pitchFamily="34" charset="-122"/>
              </a:rPr>
              <a:t>CONTENT</a:t>
            </a:r>
            <a:endParaRPr lang="zh-CN" altLang="en-US" sz="7200" dirty="0">
              <a:solidFill>
                <a:schemeClr val="bg1"/>
              </a:solidFill>
              <a:latin typeface="Impact" panose="020B0806030902050204" pitchFamily="34" charset="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par>
                                <p:cTn id="11" presetID="16" presetClass="entr" presetSubtype="21"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arn(inVertical)">
                                      <p:cBhvr>
                                        <p:cTn id="13" dur="500"/>
                                        <p:tgtEl>
                                          <p:spTgt spid="9"/>
                                        </p:tgtEl>
                                      </p:cBhvr>
                                    </p:animEffect>
                                  </p:childTnLst>
                                </p:cTn>
                              </p:par>
                              <p:par>
                                <p:cTn id="14" presetID="16" presetClass="entr" presetSubtype="21"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arn(inVertical)">
                                      <p:cBhvr>
                                        <p:cTn id="16" dur="500"/>
                                        <p:tgtEl>
                                          <p:spTgt spid="10"/>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arn(inVertical)">
                                      <p:cBhvr>
                                        <p:cTn id="19" dur="500"/>
                                        <p:tgtEl>
                                          <p:spTgt spid="5"/>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arn(inVertical)">
                                      <p:cBhvr>
                                        <p:cTn id="22" dur="500"/>
                                        <p:tgtEl>
                                          <p:spTgt spid="6"/>
                                        </p:tgtEl>
                                      </p:cBhvr>
                                    </p:animEffect>
                                  </p:childTnLst>
                                </p:cTn>
                              </p:par>
                            </p:childTnLst>
                          </p:cTn>
                        </p:par>
                        <p:par>
                          <p:cTn id="23" fill="hold">
                            <p:stCondLst>
                              <p:cond delay="500"/>
                            </p:stCondLst>
                            <p:childTnLst>
                              <p:par>
                                <p:cTn id="24" presetID="16" presetClass="entr" presetSubtype="21"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barn(inVertical)">
                                      <p:cBhvr>
                                        <p:cTn id="26" dur="500"/>
                                        <p:tgtEl>
                                          <p:spTgt spid="12"/>
                                        </p:tgtEl>
                                      </p:cBhvr>
                                    </p:animEffect>
                                  </p:childTnLst>
                                </p:cTn>
                              </p:par>
                            </p:childTnLst>
                          </p:cTn>
                        </p:par>
                        <p:par>
                          <p:cTn id="27" fill="hold">
                            <p:stCondLst>
                              <p:cond delay="1000"/>
                            </p:stCondLst>
                            <p:childTnLst>
                              <p:par>
                                <p:cTn id="28" presetID="16" presetClass="entr" presetSubtype="21"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arn(inVertical)">
                                      <p:cBhvr>
                                        <p:cTn id="30" dur="500"/>
                                        <p:tgtEl>
                                          <p:spTgt spid="13"/>
                                        </p:tgtEl>
                                      </p:cBhvr>
                                    </p:animEffect>
                                  </p:childTnLst>
                                </p:cTn>
                              </p:par>
                            </p:childTnLst>
                          </p:cTn>
                        </p:par>
                        <p:par>
                          <p:cTn id="31" fill="hold">
                            <p:stCondLst>
                              <p:cond delay="1500"/>
                            </p:stCondLst>
                            <p:childTnLst>
                              <p:par>
                                <p:cTn id="32" presetID="16" presetClass="entr" presetSubtype="21" fill="hold" grpId="0"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barn(inVertical)">
                                      <p:cBhvr>
                                        <p:cTn id="34" dur="500"/>
                                        <p:tgtEl>
                                          <p:spTgt spid="14"/>
                                        </p:tgtEl>
                                      </p:cBhvr>
                                    </p:animEffect>
                                  </p:childTnLst>
                                </p:cTn>
                              </p:par>
                              <p:par>
                                <p:cTn id="35" presetID="10"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childTnLst>
                          </p:cTn>
                        </p:par>
                        <p:par>
                          <p:cTn id="44" fill="hold">
                            <p:stCondLst>
                              <p:cond delay="2000"/>
                            </p:stCondLst>
                            <p:childTnLst>
                              <p:par>
                                <p:cTn id="45" presetID="26" presetClass="entr" presetSubtype="0" fill="hold" grpId="0" nodeType="afterEffect">
                                  <p:stCondLst>
                                    <p:cond delay="0"/>
                                  </p:stCondLst>
                                  <p:iterate type="lt">
                                    <p:tmPct val="10000"/>
                                  </p:iterate>
                                  <p:childTnLst>
                                    <p:set>
                                      <p:cBhvr>
                                        <p:cTn id="46" dur="1" fill="hold">
                                          <p:stCondLst>
                                            <p:cond delay="0"/>
                                          </p:stCondLst>
                                        </p:cTn>
                                        <p:tgtEl>
                                          <p:spTgt spid="20"/>
                                        </p:tgtEl>
                                        <p:attrNameLst>
                                          <p:attrName>style.visibility</p:attrName>
                                        </p:attrNameLst>
                                      </p:cBhvr>
                                      <p:to>
                                        <p:strVal val="visible"/>
                                      </p:to>
                                    </p:set>
                                    <p:animEffect transition="in" filter="wipe(down)">
                                      <p:cBhvr>
                                        <p:cTn id="47" dur="580">
                                          <p:stCondLst>
                                            <p:cond delay="0"/>
                                          </p:stCondLst>
                                        </p:cTn>
                                        <p:tgtEl>
                                          <p:spTgt spid="20"/>
                                        </p:tgtEl>
                                      </p:cBhvr>
                                    </p:animEffect>
                                    <p:anim calcmode="lin" valueType="num">
                                      <p:cBhvr>
                                        <p:cTn id="48" dur="1822"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20"/>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20"/>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20"/>
                                        </p:tgtEl>
                                        <p:attrNameLst>
                                          <p:attrName>ppt_y</p:attrName>
                                        </p:attrNameLst>
                                      </p:cBhvr>
                                      <p:tavLst>
                                        <p:tav tm="0" fmla="#ppt_y-sin(pi*$)/81">
                                          <p:val>
                                            <p:fltVal val="0"/>
                                          </p:val>
                                        </p:tav>
                                        <p:tav tm="100000">
                                          <p:val>
                                            <p:fltVal val="1"/>
                                          </p:val>
                                        </p:tav>
                                      </p:tavLst>
                                    </p:anim>
                                    <p:animScale>
                                      <p:cBhvr>
                                        <p:cTn id="53" dur="26">
                                          <p:stCondLst>
                                            <p:cond delay="650"/>
                                          </p:stCondLst>
                                        </p:cTn>
                                        <p:tgtEl>
                                          <p:spTgt spid="20"/>
                                        </p:tgtEl>
                                      </p:cBhvr>
                                      <p:to x="100000" y="60000"/>
                                    </p:animScale>
                                    <p:animScale>
                                      <p:cBhvr>
                                        <p:cTn id="54" dur="166" decel="50000">
                                          <p:stCondLst>
                                            <p:cond delay="676"/>
                                          </p:stCondLst>
                                        </p:cTn>
                                        <p:tgtEl>
                                          <p:spTgt spid="20"/>
                                        </p:tgtEl>
                                      </p:cBhvr>
                                      <p:to x="100000" y="100000"/>
                                    </p:animScale>
                                    <p:animScale>
                                      <p:cBhvr>
                                        <p:cTn id="55" dur="26">
                                          <p:stCondLst>
                                            <p:cond delay="1312"/>
                                          </p:stCondLst>
                                        </p:cTn>
                                        <p:tgtEl>
                                          <p:spTgt spid="20"/>
                                        </p:tgtEl>
                                      </p:cBhvr>
                                      <p:to x="100000" y="80000"/>
                                    </p:animScale>
                                    <p:animScale>
                                      <p:cBhvr>
                                        <p:cTn id="56" dur="166" decel="50000">
                                          <p:stCondLst>
                                            <p:cond delay="1338"/>
                                          </p:stCondLst>
                                        </p:cTn>
                                        <p:tgtEl>
                                          <p:spTgt spid="20"/>
                                        </p:tgtEl>
                                      </p:cBhvr>
                                      <p:to x="100000" y="100000"/>
                                    </p:animScale>
                                    <p:animScale>
                                      <p:cBhvr>
                                        <p:cTn id="57" dur="26">
                                          <p:stCondLst>
                                            <p:cond delay="1642"/>
                                          </p:stCondLst>
                                        </p:cTn>
                                        <p:tgtEl>
                                          <p:spTgt spid="20"/>
                                        </p:tgtEl>
                                      </p:cBhvr>
                                      <p:to x="100000" y="90000"/>
                                    </p:animScale>
                                    <p:animScale>
                                      <p:cBhvr>
                                        <p:cTn id="58" dur="166" decel="50000">
                                          <p:stCondLst>
                                            <p:cond delay="1668"/>
                                          </p:stCondLst>
                                        </p:cTn>
                                        <p:tgtEl>
                                          <p:spTgt spid="20"/>
                                        </p:tgtEl>
                                      </p:cBhvr>
                                      <p:to x="100000" y="100000"/>
                                    </p:animScale>
                                    <p:animScale>
                                      <p:cBhvr>
                                        <p:cTn id="59" dur="26">
                                          <p:stCondLst>
                                            <p:cond delay="1808"/>
                                          </p:stCondLst>
                                        </p:cTn>
                                        <p:tgtEl>
                                          <p:spTgt spid="20"/>
                                        </p:tgtEl>
                                      </p:cBhvr>
                                      <p:to x="100000" y="95000"/>
                                    </p:animScale>
                                    <p:animScale>
                                      <p:cBhvr>
                                        <p:cTn id="60" dur="166" decel="50000">
                                          <p:stCondLst>
                                            <p:cond delay="1834"/>
                                          </p:stCondLst>
                                        </p:cTn>
                                        <p:tgtEl>
                                          <p:spTgt spid="2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12" grpId="0"/>
      <p:bldP spid="13" grpId="0"/>
      <p:bldP spid="14"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872197" y="787791"/>
            <a:ext cx="10564837" cy="5135879"/>
            <a:chOff x="872197" y="787791"/>
            <a:chExt cx="10564837" cy="5135879"/>
          </a:xfrm>
        </p:grpSpPr>
        <p:sp>
          <p:nvSpPr>
            <p:cNvPr id="5" name="矩形 4"/>
            <p:cNvSpPr/>
            <p:nvPr/>
          </p:nvSpPr>
          <p:spPr>
            <a:xfrm>
              <a:off x="872197" y="787791"/>
              <a:ext cx="10564837" cy="5135879"/>
            </a:xfrm>
            <a:prstGeom prst="rect">
              <a:avLst/>
            </a:prstGeom>
            <a:solidFill>
              <a:schemeClr val="bg1">
                <a:lumMod val="95000"/>
              </a:schemeClr>
            </a:solidFill>
            <a:ln>
              <a:noFill/>
            </a:ln>
            <a:effectLst>
              <a:outerShdw blurRad="50800" dist="76200" dir="66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41009" y="926836"/>
              <a:ext cx="8651631" cy="4881490"/>
            </a:xfrm>
            <a:prstGeom prst="rect">
              <a:avLst/>
            </a:prstGeom>
            <a:noFill/>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22499" y="549811"/>
            <a:ext cx="5641145" cy="5641145"/>
          </a:xfrm>
          <a:prstGeom prst="rect">
            <a:avLst/>
          </a:prstGeom>
        </p:spPr>
      </p:pic>
      <p:sp>
        <p:nvSpPr>
          <p:cNvPr id="8" name="文本框 7"/>
          <p:cNvSpPr txBox="1"/>
          <p:nvPr/>
        </p:nvSpPr>
        <p:spPr>
          <a:xfrm>
            <a:off x="1545994" y="3575225"/>
            <a:ext cx="3711806" cy="584775"/>
          </a:xfrm>
          <a:prstGeom prst="rect">
            <a:avLst/>
          </a:prstGeom>
          <a:noFill/>
          <a:ln w="19050">
            <a:noFill/>
            <a:prstDash val="dash"/>
          </a:ln>
        </p:spPr>
        <p:txBody>
          <a:bodyPr wrap="square" rtlCol="0">
            <a:spAutoFit/>
          </a:bodyPr>
          <a:lstStyle/>
          <a:p>
            <a:pPr algn="ctr"/>
            <a:r>
              <a:rPr lang="en-US" altLang="zh-CN" sz="3200" dirty="0">
                <a:latin typeface="Impact" panose="020B0806030902050204" pitchFamily="34" charset="0"/>
                <a:ea typeface="微软雅黑" panose="020B0503020204020204" pitchFamily="34" charset="-122"/>
              </a:rPr>
              <a:t>Data Set</a:t>
            </a:r>
            <a:endParaRPr lang="zh-CN" altLang="en-US" sz="3200" dirty="0">
              <a:latin typeface="Impact" panose="020B0806030902050204" pitchFamily="34" charset="0"/>
              <a:ea typeface="微软雅黑" panose="020B0503020204020204" pitchFamily="34" charset="-122"/>
            </a:endParaRPr>
          </a:p>
        </p:txBody>
      </p:sp>
      <p:cxnSp>
        <p:nvCxnSpPr>
          <p:cNvPr id="10" name="直接连接符 9"/>
          <p:cNvCxnSpPr/>
          <p:nvPr/>
        </p:nvCxnSpPr>
        <p:spPr>
          <a:xfrm>
            <a:off x="2895044" y="4264703"/>
            <a:ext cx="886264" cy="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705703" y="2305373"/>
            <a:ext cx="1264947" cy="1200329"/>
          </a:xfrm>
          <a:prstGeom prst="rect">
            <a:avLst/>
          </a:prstGeom>
          <a:noFill/>
        </p:spPr>
        <p:txBody>
          <a:bodyPr wrap="square" rtlCol="0">
            <a:spAutoFit/>
          </a:bodyPr>
          <a:lstStyle/>
          <a:p>
            <a:pPr algn="ctr"/>
            <a:r>
              <a:rPr lang="en-US" altLang="zh-CN" sz="7200" dirty="0">
                <a:latin typeface="Impact" panose="020B0806030902050204" pitchFamily="34" charset="0"/>
                <a:ea typeface="微软雅黑 Light" panose="020B0502040204020203" pitchFamily="34" charset="-122"/>
              </a:rPr>
              <a:t>0 1</a:t>
            </a:r>
            <a:endParaRPr lang="zh-CN" altLang="en-US" sz="7200" dirty="0">
              <a:latin typeface="Impact" panose="020B0806030902050204" pitchFamily="34" charset="0"/>
              <a:ea typeface="微软雅黑 Light" panose="020B0502040204020203"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par>
                                <p:cTn id="17" presetID="16" presetClass="entr" presetSubtype="21"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barn(inVertical)">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69278" y="147673"/>
            <a:ext cx="6058370" cy="655629"/>
          </a:xfrm>
          <a:prstGeom prst="rect">
            <a:avLst/>
          </a:prstGeom>
        </p:spPr>
        <p:txBody>
          <a:bodyPr wrap="square">
            <a:spAutoFit/>
          </a:bodyPr>
          <a:lstStyle/>
          <a:p>
            <a:pPr algn="ctr">
              <a:lnSpc>
                <a:spcPct val="150000"/>
              </a:lnSpc>
            </a:pPr>
            <a:r>
              <a:rPr lang="en-US" altLang="zh-CN" sz="2800" dirty="0">
                <a:latin typeface="Arial Rounded MT Bold" panose="020F0704030504030204" pitchFamily="34" charset="0"/>
                <a:ea typeface="微软雅黑 Light" panose="020B0502040204020203" pitchFamily="34" charset="-122"/>
              </a:rPr>
              <a:t>Data set (Hotel Booking Demand)</a:t>
            </a:r>
            <a:endParaRPr lang="zh-CN" altLang="en-US" sz="2800" dirty="0">
              <a:latin typeface="Arial Rounded MT Bold" panose="020F0704030504030204" pitchFamily="34" charset="0"/>
              <a:ea typeface="微软雅黑 Light" panose="020B0502040204020203" pitchFamily="34" charset="-122"/>
            </a:endParaRPr>
          </a:p>
        </p:txBody>
      </p:sp>
      <p:pic>
        <p:nvPicPr>
          <p:cNvPr id="4" name="图片 3">
            <a:extLst>
              <a:ext uri="{FF2B5EF4-FFF2-40B4-BE49-F238E27FC236}">
                <a16:creationId xmlns:a16="http://schemas.microsoft.com/office/drawing/2014/main" id="{DFD121DA-F3BE-A964-910C-E5FD46D02781}"/>
              </a:ext>
            </a:extLst>
          </p:cNvPr>
          <p:cNvPicPr>
            <a:picLocks noChangeAspect="1"/>
          </p:cNvPicPr>
          <p:nvPr/>
        </p:nvPicPr>
        <p:blipFill rotWithShape="1">
          <a:blip r:embed="rId2">
            <a:extLst>
              <a:ext uri="{28A0092B-C50C-407E-A947-70E740481C1C}">
                <a14:useLocalDpi xmlns:a14="http://schemas.microsoft.com/office/drawing/2010/main" val="0"/>
              </a:ext>
            </a:extLst>
          </a:blip>
          <a:srcRect l="-1" r="56310" b="62519"/>
          <a:stretch/>
        </p:blipFill>
        <p:spPr>
          <a:xfrm>
            <a:off x="344444" y="995901"/>
            <a:ext cx="11500074" cy="4797476"/>
          </a:xfrm>
          <a:prstGeom prst="rect">
            <a:avLst/>
          </a:prstGeom>
        </p:spPr>
      </p:pic>
    </p:spTree>
    <p:extLst>
      <p:ext uri="{BB962C8B-B14F-4D97-AF65-F5344CB8AC3E}">
        <p14:creationId xmlns:p14="http://schemas.microsoft.com/office/powerpoint/2010/main" val="2971551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type="wd">
                                    <p:tmPct val="10000"/>
                                  </p:iterate>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0990" y="301083"/>
            <a:ext cx="1856590" cy="655629"/>
          </a:xfrm>
          <a:prstGeom prst="rect">
            <a:avLst/>
          </a:prstGeom>
        </p:spPr>
        <p:txBody>
          <a:bodyPr wrap="square">
            <a:spAutoFit/>
          </a:bodyPr>
          <a:lstStyle/>
          <a:p>
            <a:pPr algn="ctr">
              <a:lnSpc>
                <a:spcPct val="150000"/>
              </a:lnSpc>
            </a:pPr>
            <a:r>
              <a:rPr lang="en-US" altLang="zh-CN" sz="2800" dirty="0">
                <a:latin typeface="Arial Rounded MT Bold" panose="020F0704030504030204" pitchFamily="34" charset="0"/>
                <a:ea typeface="微软雅黑 Light" panose="020B0502040204020203" pitchFamily="34" charset="-122"/>
              </a:rPr>
              <a:t>Columns</a:t>
            </a:r>
            <a:endParaRPr lang="zh-CN" altLang="en-US" sz="2800" dirty="0">
              <a:latin typeface="Arial Rounded MT Bold" panose="020F0704030504030204" pitchFamily="34" charset="0"/>
              <a:ea typeface="微软雅黑 Light" panose="020B0502040204020203" pitchFamily="34" charset="-122"/>
            </a:endParaRPr>
          </a:p>
        </p:txBody>
      </p:sp>
      <p:pic>
        <p:nvPicPr>
          <p:cNvPr id="3" name="图片 2">
            <a:extLst>
              <a:ext uri="{FF2B5EF4-FFF2-40B4-BE49-F238E27FC236}">
                <a16:creationId xmlns:a16="http://schemas.microsoft.com/office/drawing/2014/main" id="{AF88FA70-CF0F-D830-F67E-B359BF2088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121" y="1243396"/>
            <a:ext cx="8682563" cy="488308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type="wd">
                                    <p:tmPct val="10000"/>
                                  </p:iterate>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540283" y="2006820"/>
            <a:ext cx="4403188" cy="3277772"/>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 altLang="zh-CN" dirty="0"/>
              <a:t>data</a:t>
            </a:r>
            <a:endParaRPr lang="zh-CN" altLang="en-US" dirty="0"/>
          </a:p>
        </p:txBody>
      </p:sp>
      <p:sp>
        <p:nvSpPr>
          <p:cNvPr id="5" name="矩形 4"/>
          <p:cNvSpPr/>
          <p:nvPr/>
        </p:nvSpPr>
        <p:spPr>
          <a:xfrm>
            <a:off x="8661980" y="2653357"/>
            <a:ext cx="2450593" cy="1815882"/>
          </a:xfrm>
          <a:prstGeom prst="rect">
            <a:avLst/>
          </a:prstGeom>
          <a:noFill/>
        </p:spPr>
        <p:txBody>
          <a:bodyPr wrap="square">
            <a:spAutoFit/>
          </a:bodyPr>
          <a:lstStyle/>
          <a:p>
            <a:r>
              <a:rPr lang="en" altLang="zh-CN" sz="2800" dirty="0">
                <a:latin typeface="Arial Rounded MT Bold" panose="020F0704030504030204" pitchFamily="34" charset="0"/>
              </a:rPr>
              <a:t>The first and last five</a:t>
            </a:r>
            <a:r>
              <a:rPr lang="zh-CN" altLang="en-US" sz="2800" dirty="0">
                <a:latin typeface="Arial Rounded MT Bold" panose="020F0704030504030204" pitchFamily="34" charset="0"/>
              </a:rPr>
              <a:t> </a:t>
            </a:r>
            <a:r>
              <a:rPr lang="en-US" altLang="zh-CN" sz="2800" dirty="0">
                <a:latin typeface="Arial Rounded MT Bold" panose="020F0704030504030204" pitchFamily="34" charset="0"/>
              </a:rPr>
              <a:t>rows of the data set</a:t>
            </a:r>
            <a:endParaRPr lang="en" altLang="zh-CN" sz="2800" dirty="0">
              <a:latin typeface="Arial Rounded MT Bold" panose="020F0704030504030204" pitchFamily="34" charset="0"/>
            </a:endParaRPr>
          </a:p>
        </p:txBody>
      </p:sp>
      <p:pic>
        <p:nvPicPr>
          <p:cNvPr id="3" name="图片 2">
            <a:extLst>
              <a:ext uri="{FF2B5EF4-FFF2-40B4-BE49-F238E27FC236}">
                <a16:creationId xmlns:a16="http://schemas.microsoft.com/office/drawing/2014/main" id="{8129887B-C7E5-8E44-B8D8-1820625AF5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632" y="452337"/>
            <a:ext cx="7772400" cy="2759958"/>
          </a:xfrm>
          <a:prstGeom prst="rect">
            <a:avLst/>
          </a:prstGeom>
        </p:spPr>
      </p:pic>
      <p:pic>
        <p:nvPicPr>
          <p:cNvPr id="8" name="图片 7">
            <a:extLst>
              <a:ext uri="{FF2B5EF4-FFF2-40B4-BE49-F238E27FC236}">
                <a16:creationId xmlns:a16="http://schemas.microsoft.com/office/drawing/2014/main" id="{14423C1C-C7DE-0D26-5578-7EA55DBC61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496" y="3561298"/>
            <a:ext cx="7772400" cy="268258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iterate type="wd">
                                    <p:tmPct val="10000"/>
                                  </p:iterate>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872197" y="787791"/>
            <a:ext cx="10564837" cy="5135879"/>
            <a:chOff x="872197" y="787791"/>
            <a:chExt cx="10564837" cy="5135879"/>
          </a:xfrm>
        </p:grpSpPr>
        <p:sp>
          <p:nvSpPr>
            <p:cNvPr id="5" name="矩形 4"/>
            <p:cNvSpPr/>
            <p:nvPr/>
          </p:nvSpPr>
          <p:spPr>
            <a:xfrm>
              <a:off x="872197" y="787791"/>
              <a:ext cx="10564837" cy="5135879"/>
            </a:xfrm>
            <a:prstGeom prst="rect">
              <a:avLst/>
            </a:prstGeom>
            <a:solidFill>
              <a:schemeClr val="bg1">
                <a:lumMod val="95000"/>
              </a:schemeClr>
            </a:solidFill>
            <a:ln>
              <a:noFill/>
            </a:ln>
            <a:effectLst>
              <a:outerShdw blurRad="50800" dist="76200" dir="66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41009" y="926836"/>
              <a:ext cx="8651631" cy="4881490"/>
            </a:xfrm>
            <a:prstGeom prst="rect">
              <a:avLst/>
            </a:prstGeom>
            <a:noFill/>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22499" y="549811"/>
            <a:ext cx="5641145" cy="5641145"/>
          </a:xfrm>
          <a:prstGeom prst="rect">
            <a:avLst/>
          </a:prstGeom>
        </p:spPr>
      </p:pic>
      <p:sp>
        <p:nvSpPr>
          <p:cNvPr id="8" name="文本框 7"/>
          <p:cNvSpPr txBox="1"/>
          <p:nvPr/>
        </p:nvSpPr>
        <p:spPr>
          <a:xfrm>
            <a:off x="1545994" y="3575225"/>
            <a:ext cx="3711806" cy="584775"/>
          </a:xfrm>
          <a:prstGeom prst="rect">
            <a:avLst/>
          </a:prstGeom>
          <a:noFill/>
          <a:ln w="19050">
            <a:noFill/>
            <a:prstDash val="dash"/>
          </a:ln>
        </p:spPr>
        <p:txBody>
          <a:bodyPr wrap="square" rtlCol="0">
            <a:spAutoFit/>
          </a:bodyPr>
          <a:lstStyle/>
          <a:p>
            <a:pPr algn="ctr"/>
            <a:r>
              <a:rPr lang="en-US" altLang="zh-CN" sz="3200" dirty="0">
                <a:latin typeface="Impact" panose="020B0806030902050204" pitchFamily="34" charset="0"/>
                <a:ea typeface="微软雅黑" panose="020B0503020204020204" pitchFamily="34" charset="-122"/>
              </a:rPr>
              <a:t>Analysis</a:t>
            </a:r>
            <a:endParaRPr lang="zh-CN" altLang="en-US" sz="3200" dirty="0">
              <a:latin typeface="Impact" panose="020B0806030902050204" pitchFamily="34" charset="0"/>
              <a:ea typeface="微软雅黑" panose="020B0503020204020204" pitchFamily="34" charset="-122"/>
            </a:endParaRPr>
          </a:p>
        </p:txBody>
      </p:sp>
      <p:cxnSp>
        <p:nvCxnSpPr>
          <p:cNvPr id="9" name="直接连接符 8"/>
          <p:cNvCxnSpPr/>
          <p:nvPr/>
        </p:nvCxnSpPr>
        <p:spPr>
          <a:xfrm>
            <a:off x="2895044" y="4264703"/>
            <a:ext cx="886264" cy="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2601975" y="2305373"/>
            <a:ext cx="1472402" cy="1200329"/>
          </a:xfrm>
          <a:prstGeom prst="rect">
            <a:avLst/>
          </a:prstGeom>
          <a:noFill/>
        </p:spPr>
        <p:txBody>
          <a:bodyPr wrap="square" rtlCol="0">
            <a:spAutoFit/>
          </a:bodyPr>
          <a:lstStyle/>
          <a:p>
            <a:pPr algn="ctr"/>
            <a:r>
              <a:rPr lang="en-US" altLang="zh-CN" sz="7200" dirty="0">
                <a:latin typeface="Impact" panose="020B0806030902050204" pitchFamily="34" charset="0"/>
                <a:ea typeface="微软雅黑 Light" panose="020B0502040204020203" pitchFamily="34" charset="-122"/>
              </a:rPr>
              <a:t>0 2</a:t>
            </a:r>
            <a:endParaRPr lang="zh-CN" altLang="en-US" sz="7200" dirty="0">
              <a:latin typeface="Impact" panose="020B0806030902050204" pitchFamily="34" charset="0"/>
              <a:ea typeface="微软雅黑 Light" panose="020B0502040204020203"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16" presetClass="entr" presetSubtype="21"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arn(inVertic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255049" y="1314813"/>
            <a:ext cx="1418197" cy="923330"/>
          </a:xfrm>
          <a:prstGeom prst="rect">
            <a:avLst/>
          </a:prstGeom>
          <a:noFill/>
          <a:effectLst>
            <a:outerShdw blurRad="50800" dist="25400" dir="5400000" algn="ctr" rotWithShape="0">
              <a:srgbClr val="000000">
                <a:alpha val="43137"/>
              </a:srgbClr>
            </a:outerShdw>
          </a:effectLst>
        </p:spPr>
        <p:txBody>
          <a:bodyPr wrap="square" rtlCol="0">
            <a:spAutoFit/>
          </a:bodyPr>
          <a:lstStyle/>
          <a:p>
            <a:pPr algn="ctr"/>
            <a:r>
              <a:rPr lang="en-US" altLang="zh-CN" sz="5400" b="1" dirty="0">
                <a:solidFill>
                  <a:schemeClr val="tx1">
                    <a:lumMod val="85000"/>
                    <a:lumOff val="15000"/>
                  </a:schemeClr>
                </a:solidFill>
                <a:latin typeface="Impact" panose="020B0806030902050204" pitchFamily="34" charset="0"/>
              </a:rPr>
              <a:t>Q1</a:t>
            </a:r>
            <a:endParaRPr lang="zh-CN" altLang="en-US" sz="5400" b="1" dirty="0">
              <a:solidFill>
                <a:schemeClr val="tx1">
                  <a:lumMod val="85000"/>
                  <a:lumOff val="15000"/>
                </a:schemeClr>
              </a:solidFill>
              <a:latin typeface="Impact" panose="020B0806030902050204" pitchFamily="34" charset="0"/>
            </a:endParaRPr>
          </a:p>
        </p:txBody>
      </p:sp>
      <p:sp>
        <p:nvSpPr>
          <p:cNvPr id="5" name="文本框 4"/>
          <p:cNvSpPr txBox="1"/>
          <p:nvPr/>
        </p:nvSpPr>
        <p:spPr>
          <a:xfrm>
            <a:off x="2255047" y="2939346"/>
            <a:ext cx="1418197" cy="923330"/>
          </a:xfrm>
          <a:prstGeom prst="rect">
            <a:avLst/>
          </a:prstGeom>
          <a:noFill/>
          <a:effectLst>
            <a:outerShdw blurRad="50800" dist="25400" dir="5400000" algn="ctr" rotWithShape="0">
              <a:srgbClr val="000000">
                <a:alpha val="43137"/>
              </a:srgbClr>
            </a:outerShdw>
          </a:effectLst>
        </p:spPr>
        <p:txBody>
          <a:bodyPr wrap="square" rtlCol="0">
            <a:spAutoFit/>
          </a:bodyPr>
          <a:lstStyle/>
          <a:p>
            <a:pPr algn="ctr"/>
            <a:r>
              <a:rPr lang="en-US" altLang="zh-CN" sz="5400" b="1" dirty="0">
                <a:solidFill>
                  <a:schemeClr val="tx1">
                    <a:lumMod val="85000"/>
                    <a:lumOff val="15000"/>
                  </a:schemeClr>
                </a:solidFill>
                <a:latin typeface="Impact" panose="020B0806030902050204" pitchFamily="34" charset="0"/>
              </a:rPr>
              <a:t>Q2</a:t>
            </a:r>
            <a:endParaRPr lang="zh-CN" altLang="en-US" sz="5400" b="1" dirty="0">
              <a:solidFill>
                <a:schemeClr val="tx1">
                  <a:lumMod val="85000"/>
                  <a:lumOff val="15000"/>
                </a:schemeClr>
              </a:solidFill>
              <a:latin typeface="Impact" panose="020B0806030902050204" pitchFamily="34" charset="0"/>
            </a:endParaRPr>
          </a:p>
        </p:txBody>
      </p:sp>
      <p:sp>
        <p:nvSpPr>
          <p:cNvPr id="6" name="文本框 5"/>
          <p:cNvSpPr txBox="1"/>
          <p:nvPr/>
        </p:nvSpPr>
        <p:spPr>
          <a:xfrm>
            <a:off x="2255048" y="4563879"/>
            <a:ext cx="1418197" cy="923330"/>
          </a:xfrm>
          <a:prstGeom prst="rect">
            <a:avLst/>
          </a:prstGeom>
          <a:noFill/>
          <a:effectLst>
            <a:outerShdw blurRad="50800" dist="25400" dir="5400000" algn="ctr" rotWithShape="0">
              <a:srgbClr val="000000">
                <a:alpha val="43137"/>
              </a:srgbClr>
            </a:outerShdw>
          </a:effectLst>
        </p:spPr>
        <p:txBody>
          <a:bodyPr wrap="square" rtlCol="0">
            <a:spAutoFit/>
          </a:bodyPr>
          <a:lstStyle/>
          <a:p>
            <a:pPr algn="ctr"/>
            <a:r>
              <a:rPr lang="en-US" altLang="zh-CN" sz="5400" b="1" dirty="0">
                <a:solidFill>
                  <a:schemeClr val="accent1">
                    <a:lumMod val="50000"/>
                  </a:schemeClr>
                </a:solidFill>
                <a:latin typeface="Impact" panose="020B0806030902050204" pitchFamily="34" charset="0"/>
              </a:rPr>
              <a:t> </a:t>
            </a:r>
            <a:r>
              <a:rPr lang="en-US" altLang="zh-CN" sz="5400" b="1" dirty="0">
                <a:solidFill>
                  <a:schemeClr val="tx1">
                    <a:lumMod val="85000"/>
                    <a:lumOff val="15000"/>
                  </a:schemeClr>
                </a:solidFill>
                <a:latin typeface="Impact" panose="020B0806030902050204" pitchFamily="34" charset="0"/>
              </a:rPr>
              <a:t>Q3</a:t>
            </a:r>
            <a:endParaRPr lang="zh-CN" altLang="en-US" sz="5400" b="1" dirty="0">
              <a:solidFill>
                <a:schemeClr val="tx1">
                  <a:lumMod val="85000"/>
                  <a:lumOff val="15000"/>
                </a:schemeClr>
              </a:solidFill>
              <a:latin typeface="Impact" panose="020B0806030902050204" pitchFamily="34" charset="0"/>
            </a:endParaRPr>
          </a:p>
        </p:txBody>
      </p:sp>
      <p:sp>
        <p:nvSpPr>
          <p:cNvPr id="8" name="TextBox 13"/>
          <p:cNvSpPr txBox="1"/>
          <p:nvPr/>
        </p:nvSpPr>
        <p:spPr>
          <a:xfrm>
            <a:off x="3891298" y="1576423"/>
            <a:ext cx="6734025" cy="461665"/>
          </a:xfrm>
          <a:prstGeom prst="rect">
            <a:avLst/>
          </a:prstGeom>
          <a:noFill/>
        </p:spPr>
        <p:txBody>
          <a:bodyPr wrap="square" rtlCol="0">
            <a:spAutoFit/>
          </a:bodyPr>
          <a:lstStyle/>
          <a:p>
            <a:r>
              <a:rPr lang="en" altLang="zh-CN" sz="2400" b="0" dirty="0">
                <a:solidFill>
                  <a:srgbClr val="CE9178"/>
                </a:solidFill>
                <a:effectLst/>
                <a:latin typeface="Arial Rounded MT Bold" panose="020F0704030504030204" pitchFamily="34" charset="0"/>
              </a:rPr>
              <a:t>Comparison of arrivals at two hotels</a:t>
            </a:r>
            <a:endParaRPr lang="en" altLang="zh-CN" sz="2400" b="0" dirty="0">
              <a:solidFill>
                <a:srgbClr val="D4D4D4"/>
              </a:solidFill>
              <a:effectLst/>
              <a:latin typeface="Arial Rounded MT Bold" panose="020F0704030504030204" pitchFamily="34" charset="0"/>
            </a:endParaRPr>
          </a:p>
        </p:txBody>
      </p:sp>
      <p:sp>
        <p:nvSpPr>
          <p:cNvPr id="9" name="TextBox 13"/>
          <p:cNvSpPr txBox="1"/>
          <p:nvPr/>
        </p:nvSpPr>
        <p:spPr>
          <a:xfrm>
            <a:off x="3891299" y="3031679"/>
            <a:ext cx="7081501" cy="830997"/>
          </a:xfrm>
          <a:prstGeom prst="rect">
            <a:avLst/>
          </a:prstGeom>
          <a:noFill/>
        </p:spPr>
        <p:txBody>
          <a:bodyPr wrap="square" rtlCol="0">
            <a:spAutoFit/>
          </a:bodyPr>
          <a:lstStyle/>
          <a:p>
            <a:r>
              <a:rPr lang="en" altLang="zh-CN" sz="2400" b="0" dirty="0">
                <a:solidFill>
                  <a:srgbClr val="CE9178"/>
                </a:solidFill>
                <a:effectLst/>
                <a:latin typeface="Arial Rounded MT Bold" panose="020F0704030504030204" pitchFamily="34" charset="0"/>
              </a:rPr>
              <a:t>The impact of weekdays and weekends on the number of bookings and cancellations</a:t>
            </a:r>
            <a:endParaRPr lang="en" altLang="zh-CN" sz="2400" b="0" dirty="0">
              <a:solidFill>
                <a:srgbClr val="D4D4D4"/>
              </a:solidFill>
              <a:effectLst/>
              <a:latin typeface="Arial Rounded MT Bold" panose="020F0704030504030204" pitchFamily="34" charset="0"/>
            </a:endParaRPr>
          </a:p>
        </p:txBody>
      </p:sp>
      <p:sp>
        <p:nvSpPr>
          <p:cNvPr id="10" name="TextBox 13"/>
          <p:cNvSpPr txBox="1"/>
          <p:nvPr/>
        </p:nvSpPr>
        <p:spPr>
          <a:xfrm>
            <a:off x="3891300" y="4656212"/>
            <a:ext cx="6734025" cy="830997"/>
          </a:xfrm>
          <a:prstGeom prst="rect">
            <a:avLst/>
          </a:prstGeom>
          <a:noFill/>
        </p:spPr>
        <p:txBody>
          <a:bodyPr wrap="square" rtlCol="0">
            <a:spAutoFit/>
          </a:bodyPr>
          <a:lstStyle/>
          <a:p>
            <a:r>
              <a:rPr lang="en" altLang="zh-CN" sz="2400" b="0" dirty="0">
                <a:solidFill>
                  <a:srgbClr val="CE9178"/>
                </a:solidFill>
                <a:effectLst/>
                <a:latin typeface="Arial Rounded MT Bold" panose="020F0704030504030204" pitchFamily="34" charset="0"/>
              </a:rPr>
              <a:t>The impact of the arrival number on the price</a:t>
            </a:r>
            <a:endParaRPr lang="en" altLang="zh-CN" sz="2400" b="0" dirty="0">
              <a:solidFill>
                <a:srgbClr val="D4D4D4"/>
              </a:solidFill>
              <a:effectLst/>
              <a:latin typeface="Arial Rounded MT Bold" panose="020F0704030504030204" pitchFamily="34" charset="0"/>
            </a:endParaRPr>
          </a:p>
        </p:txBody>
      </p:sp>
      <p:sp>
        <p:nvSpPr>
          <p:cNvPr id="12" name="文本框 11"/>
          <p:cNvSpPr txBox="1"/>
          <p:nvPr/>
        </p:nvSpPr>
        <p:spPr>
          <a:xfrm rot="10800000">
            <a:off x="300666" y="-184492"/>
            <a:ext cx="1954381" cy="7171005"/>
          </a:xfrm>
          <a:prstGeom prst="rect">
            <a:avLst/>
          </a:prstGeom>
          <a:noFill/>
        </p:spPr>
        <p:txBody>
          <a:bodyPr vert="eaVert" wrap="square" rtlCol="0">
            <a:spAutoFit/>
          </a:bodyPr>
          <a:lstStyle/>
          <a:p>
            <a:pPr algn="ctr"/>
            <a:r>
              <a:rPr lang="en-US" altLang="zh-CN" sz="11500" dirty="0">
                <a:solidFill>
                  <a:schemeClr val="tx1">
                    <a:lumMod val="65000"/>
                    <a:lumOff val="35000"/>
                  </a:schemeClr>
                </a:solidFill>
                <a:latin typeface="Impact" panose="020B0806030902050204" pitchFamily="34" charset="0"/>
                <a:ea typeface="微软雅黑" panose="020B0503020204020204" pitchFamily="34" charset="-122"/>
              </a:rPr>
              <a:t>Questions</a:t>
            </a:r>
            <a:endParaRPr lang="zh-CN" altLang="en-US" sz="11500" dirty="0">
              <a:solidFill>
                <a:schemeClr val="tx1">
                  <a:lumMod val="65000"/>
                  <a:lumOff val="35000"/>
                </a:schemeClr>
              </a:solidFill>
              <a:latin typeface="Impact" panose="020B0806030902050204" pitchFamily="34" charset="0"/>
              <a:ea typeface="微软雅黑" panose="020B0503020204020204" pitchFamily="3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4AB545D-C72A-2E42-25B6-5E4442672B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17147" cy="6903906"/>
          </a:xfrm>
          <a:prstGeom prst="rect">
            <a:avLst/>
          </a:prstGeom>
        </p:spPr>
      </p:pic>
      <p:sp>
        <p:nvSpPr>
          <p:cNvPr id="7" name="文本框 6">
            <a:extLst>
              <a:ext uri="{FF2B5EF4-FFF2-40B4-BE49-F238E27FC236}">
                <a16:creationId xmlns:a16="http://schemas.microsoft.com/office/drawing/2014/main" id="{F145D532-3A5C-96E3-2FDB-DE05BD470F11}"/>
              </a:ext>
            </a:extLst>
          </p:cNvPr>
          <p:cNvSpPr txBox="1"/>
          <p:nvPr/>
        </p:nvSpPr>
        <p:spPr>
          <a:xfrm>
            <a:off x="7772398" y="1359072"/>
            <a:ext cx="2980946" cy="2523768"/>
          </a:xfrm>
          <a:prstGeom prst="rect">
            <a:avLst/>
          </a:prstGeom>
          <a:noFill/>
        </p:spPr>
        <p:txBody>
          <a:bodyPr wrap="square" rtlCol="0">
            <a:spAutoFit/>
          </a:bodyPr>
          <a:lstStyle/>
          <a:p>
            <a:pPr algn="l"/>
            <a:r>
              <a:rPr lang="en" altLang="zh-CN" sz="2800" dirty="0">
                <a:solidFill>
                  <a:srgbClr val="2A2B2E"/>
                </a:solidFill>
                <a:latin typeface="Arial Rounded MT Bold" panose="020F0704030504030204" pitchFamily="34" charset="0"/>
                <a:ea typeface="PingFang SC" panose="020B0400000000000000" pitchFamily="34" charset="-122"/>
              </a:rPr>
              <a:t>C</a:t>
            </a:r>
            <a:r>
              <a:rPr lang="en" altLang="zh-CN" sz="2800" b="0" i="0" u="none" strike="noStrike" dirty="0">
                <a:solidFill>
                  <a:srgbClr val="2A2B2E"/>
                </a:solidFill>
                <a:effectLst/>
                <a:latin typeface="Arial Rounded MT Bold" panose="020F0704030504030204" pitchFamily="34" charset="0"/>
                <a:ea typeface="PingFang SC" panose="020B0400000000000000" pitchFamily="34" charset="-122"/>
              </a:rPr>
              <a:t>ity hotel has significantly more arrivals than resort hotel.</a:t>
            </a:r>
          </a:p>
          <a:p>
            <a:endParaRPr kumimoji="1" lang="zh-CN" altLang="en-US" dirty="0"/>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TotalTime>
  <Words>367</Words>
  <Application>Microsoft Macintosh PowerPoint</Application>
  <PresentationFormat>宽屏</PresentationFormat>
  <Paragraphs>46</Paragraphs>
  <Slides>17</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17</vt:i4>
      </vt:variant>
    </vt:vector>
  </HeadingPairs>
  <TitlesOfParts>
    <vt:vector size="23" baseType="lpstr">
      <vt:lpstr>Arial</vt:lpstr>
      <vt:lpstr>Arial Rounded MT Bold</vt:lpstr>
      <vt:lpstr>Calibri</vt:lpstr>
      <vt:lpstr>Calibri Light</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Jerry LEE</dc:creator>
  <cp:lastModifiedBy>余 奇琪</cp:lastModifiedBy>
  <cp:revision>14</cp:revision>
  <dcterms:created xsi:type="dcterms:W3CDTF">2015-05-05T08:02:00Z</dcterms:created>
  <dcterms:modified xsi:type="dcterms:W3CDTF">2022-11-04T14:56:34Z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2052-10.1.0.6690</vt:lpwstr>
  </property>
</Properties>
</file>

<file path=docProps/thumbnail.jpeg>
</file>